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2" r:id="rId1"/>
  </p:sldMasterIdLst>
  <p:notesMasterIdLst>
    <p:notesMasterId r:id="rId23"/>
  </p:notesMasterIdLst>
  <p:sldIdLst>
    <p:sldId id="256" r:id="rId2"/>
    <p:sldId id="278" r:id="rId3"/>
    <p:sldId id="279" r:id="rId4"/>
    <p:sldId id="258" r:id="rId5"/>
    <p:sldId id="259" r:id="rId6"/>
    <p:sldId id="260" r:id="rId7"/>
    <p:sldId id="261" r:id="rId8"/>
    <p:sldId id="262" r:id="rId9"/>
    <p:sldId id="263" r:id="rId10"/>
    <p:sldId id="264" r:id="rId11"/>
    <p:sldId id="265" r:id="rId12"/>
    <p:sldId id="266" r:id="rId13"/>
    <p:sldId id="267" r:id="rId14"/>
    <p:sldId id="277" r:id="rId15"/>
    <p:sldId id="268" r:id="rId16"/>
    <p:sldId id="269" r:id="rId17"/>
    <p:sldId id="270" r:id="rId18"/>
    <p:sldId id="271" r:id="rId19"/>
    <p:sldId id="272" r:id="rId20"/>
    <p:sldId id="273" r:id="rId21"/>
    <p:sldId id="274"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9" autoAdjust="0"/>
    <p:restoredTop sz="57992" autoAdjust="0"/>
  </p:normalViewPr>
  <p:slideViewPr>
    <p:cSldViewPr snapToGrid="0">
      <p:cViewPr varScale="1">
        <p:scale>
          <a:sx n="93" d="100"/>
          <a:sy n="93" d="100"/>
        </p:scale>
        <p:origin x="284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B97EC7-EB4D-475C-A402-B7BE0BB2DA14}" type="datetimeFigureOut">
              <a:rPr lang="zh-TW" altLang="en-US" smtClean="0"/>
              <a:t>2021/1/14</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0EE3E6-C60A-487E-8337-41EBE62F9A81}" type="slidenum">
              <a:rPr lang="zh-TW" altLang="en-US" smtClean="0"/>
              <a:t>‹#›</a:t>
            </a:fld>
            <a:endParaRPr lang="zh-TW" altLang="en-US"/>
          </a:p>
        </p:txBody>
      </p:sp>
    </p:spTree>
    <p:extLst>
      <p:ext uri="{BB962C8B-B14F-4D97-AF65-F5344CB8AC3E}">
        <p14:creationId xmlns:p14="http://schemas.microsoft.com/office/powerpoint/2010/main" val="578389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dirty="0"/>
              <a:t>There are four major concepts in this paper.</a:t>
            </a:r>
            <a:endParaRPr dirty="0"/>
          </a:p>
          <a:p>
            <a:pPr marL="0" lvl="0" indent="0" algn="l" rtl="0">
              <a:lnSpc>
                <a:spcPct val="115000"/>
              </a:lnSpc>
              <a:spcBef>
                <a:spcPts val="0"/>
              </a:spcBef>
              <a:spcAft>
                <a:spcPts val="0"/>
              </a:spcAft>
              <a:buClr>
                <a:schemeClr val="dk1"/>
              </a:buClr>
              <a:buSzPts val="1100"/>
              <a:buFont typeface="Arial"/>
              <a:buNone/>
            </a:pPr>
            <a:r>
              <a:rPr lang="en-US" dirty="0"/>
              <a:t>7T, 8T transpose SRAM bit cell design.</a:t>
            </a:r>
            <a:endParaRPr dirty="0"/>
          </a:p>
          <a:p>
            <a:pPr marL="0" lvl="0" indent="0" algn="l" rtl="0">
              <a:lnSpc>
                <a:spcPct val="115000"/>
              </a:lnSpc>
              <a:spcBef>
                <a:spcPts val="0"/>
              </a:spcBef>
              <a:spcAft>
                <a:spcPts val="0"/>
              </a:spcAft>
              <a:buClr>
                <a:schemeClr val="dk1"/>
              </a:buClr>
              <a:buSzPts val="1100"/>
              <a:buFont typeface="Arial"/>
              <a:buNone/>
            </a:pPr>
            <a:r>
              <a:rPr lang="en-US" dirty="0"/>
              <a:t>Periphery Circuit.</a:t>
            </a:r>
            <a:endParaRPr dirty="0"/>
          </a:p>
          <a:p>
            <a:pPr marL="0" lvl="0" indent="0" algn="l" rtl="0">
              <a:lnSpc>
                <a:spcPct val="115000"/>
              </a:lnSpc>
              <a:spcBef>
                <a:spcPts val="0"/>
              </a:spcBef>
              <a:spcAft>
                <a:spcPts val="0"/>
              </a:spcAft>
              <a:buClr>
                <a:schemeClr val="dk1"/>
              </a:buClr>
              <a:buSzPts val="1100"/>
              <a:buFont typeface="Arial"/>
              <a:buNone/>
            </a:pPr>
            <a:r>
              <a:rPr lang="en-US" dirty="0"/>
              <a:t>CIMAT architecture.</a:t>
            </a:r>
            <a:endParaRPr dirty="0"/>
          </a:p>
          <a:p>
            <a:pPr marL="0" lvl="0" indent="0" algn="l" rtl="0">
              <a:lnSpc>
                <a:spcPct val="115000"/>
              </a:lnSpc>
              <a:spcBef>
                <a:spcPts val="0"/>
              </a:spcBef>
              <a:spcAft>
                <a:spcPts val="0"/>
              </a:spcAft>
              <a:buClr>
                <a:schemeClr val="dk1"/>
              </a:buClr>
              <a:buSzPts val="1100"/>
              <a:buFont typeface="Arial"/>
              <a:buNone/>
            </a:pPr>
            <a:r>
              <a:rPr lang="en-US" dirty="0"/>
              <a:t>Pipeline optimization.</a:t>
            </a:r>
            <a:endParaRPr dirty="0"/>
          </a:p>
          <a:p>
            <a:pPr marL="0" lvl="0" indent="0" algn="l" rtl="0">
              <a:lnSpc>
                <a:spcPct val="115000"/>
              </a:lnSpc>
              <a:spcBef>
                <a:spcPts val="0"/>
              </a:spcBef>
              <a:spcAft>
                <a:spcPts val="0"/>
              </a:spcAft>
              <a:buClr>
                <a:schemeClr val="dk1"/>
              </a:buClr>
              <a:buSzPts val="1100"/>
              <a:buFont typeface="Arial"/>
              <a:buNone/>
            </a:pPr>
            <a:r>
              <a:rPr lang="en-US" dirty="0"/>
              <a:t>But Before understanding these, we have to know what DNN and CIM they are.</a:t>
            </a:r>
            <a:endParaRPr dirty="0"/>
          </a:p>
          <a:p>
            <a:pPr marL="0" lvl="0" indent="0" algn="l" rtl="0">
              <a:lnSpc>
                <a:spcPct val="115000"/>
              </a:lnSpc>
              <a:spcBef>
                <a:spcPts val="0"/>
              </a:spcBef>
              <a:spcAft>
                <a:spcPts val="0"/>
              </a:spcAft>
              <a:buClr>
                <a:schemeClr val="dk1"/>
              </a:buClr>
              <a:buSzPts val="1100"/>
              <a:buFont typeface="Arial"/>
              <a:buNone/>
            </a:pPr>
            <a:r>
              <a:rPr lang="en-US" dirty="0"/>
              <a:t>And We can find who the higher performance has through data analysis.</a:t>
            </a:r>
            <a:endParaRPr dirty="0"/>
          </a:p>
          <a:p>
            <a:pPr marL="0" lvl="0" indent="0" algn="l" rtl="0">
              <a:spcBef>
                <a:spcPts val="0"/>
              </a:spcBef>
              <a:spcAft>
                <a:spcPts val="0"/>
              </a:spcAft>
              <a:buNone/>
            </a:pPr>
            <a:endParaRPr dirty="0"/>
          </a:p>
        </p:txBody>
      </p:sp>
      <p:sp>
        <p:nvSpPr>
          <p:cNvPr id="104" name="Google Shape;10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26308929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lvl="0" indent="0" algn="l" rtl="0">
              <a:lnSpc>
                <a:spcPct val="115000"/>
              </a:lnSpc>
              <a:spcBef>
                <a:spcPts val="0"/>
              </a:spcBef>
              <a:spcAft>
                <a:spcPts val="0"/>
              </a:spcAft>
              <a:buNone/>
            </a:pPr>
            <a:r>
              <a:rPr lang="en-US" altLang="zh-TW" dirty="0">
                <a:latin typeface="Arial"/>
                <a:ea typeface="Arial"/>
                <a:cs typeface="Arial"/>
                <a:sym typeface="Arial"/>
              </a:rPr>
              <a:t>Each plain of </a:t>
            </a:r>
            <a:r>
              <a:rPr lang="en-US" altLang="zh-TW" dirty="0"/>
              <a:t>the differential of </a:t>
            </a:r>
            <a:r>
              <a:rPr lang="en-US" altLang="zh-TW" sz="1100" dirty="0" err="1">
                <a:latin typeface="Arial"/>
                <a:ea typeface="Arial"/>
                <a:cs typeface="Arial"/>
                <a:sym typeface="Arial"/>
              </a:rPr>
              <a:t>Yn</a:t>
            </a:r>
            <a:r>
              <a:rPr lang="en-US" altLang="zh-TW" sz="1100" dirty="0">
                <a:latin typeface="Arial"/>
                <a:ea typeface="Arial"/>
                <a:cs typeface="Arial"/>
                <a:sym typeface="Arial"/>
              </a:rPr>
              <a:t> </a:t>
            </a:r>
            <a:r>
              <a:rPr lang="en-US" altLang="zh-TW" dirty="0">
                <a:latin typeface="Arial"/>
                <a:ea typeface="Arial"/>
                <a:cs typeface="Arial"/>
                <a:sym typeface="Arial"/>
              </a:rPr>
              <a:t>is stretched into one long column; </a:t>
            </a:r>
            <a:r>
              <a:rPr lang="en-US" altLang="zh-TW" sz="1100" dirty="0">
                <a:latin typeface="Arial"/>
                <a:ea typeface="Arial"/>
                <a:cs typeface="Arial"/>
                <a:sym typeface="Arial"/>
              </a:rPr>
              <a:t>Yn-1  </a:t>
            </a:r>
            <a:r>
              <a:rPr lang="en-US" altLang="zh-TW" dirty="0">
                <a:latin typeface="Arial"/>
                <a:ea typeface="Arial"/>
                <a:cs typeface="Arial"/>
                <a:sym typeface="Arial"/>
              </a:rPr>
              <a:t>are also unrolled to a group of columns;</a:t>
            </a:r>
          </a:p>
          <a:p>
            <a:pPr marL="0" lvl="0" indent="0" algn="l" rtl="0">
              <a:lnSpc>
                <a:spcPct val="115000"/>
              </a:lnSpc>
              <a:spcBef>
                <a:spcPts val="0"/>
              </a:spcBef>
              <a:spcAft>
                <a:spcPts val="0"/>
              </a:spcAft>
              <a:buNone/>
            </a:pPr>
            <a:r>
              <a:rPr lang="en-US" altLang="zh-TW" dirty="0">
                <a:latin typeface="Arial"/>
                <a:ea typeface="Arial"/>
                <a:cs typeface="Arial"/>
                <a:sym typeface="Arial"/>
              </a:rPr>
              <a:t>The activation columns, k multiply by k , are fed into the array cycle by cycle performing bitwise multiplication and accumulation.</a:t>
            </a:r>
          </a:p>
          <a:p>
            <a:pPr marL="0" lvl="0" indent="0" algn="l" rtl="0">
              <a:lnSpc>
                <a:spcPct val="115000"/>
              </a:lnSpc>
              <a:spcBef>
                <a:spcPts val="0"/>
              </a:spcBef>
              <a:spcAft>
                <a:spcPts val="0"/>
              </a:spcAft>
              <a:buNone/>
            </a:pPr>
            <a:r>
              <a:rPr lang="en-US" altLang="zh-TW" dirty="0"/>
              <a:t>First, Calculate </a:t>
            </a:r>
            <a:r>
              <a:rPr lang="en-US" altLang="zh-TW" dirty="0">
                <a:latin typeface="Arial"/>
                <a:ea typeface="Arial"/>
                <a:cs typeface="Arial"/>
                <a:sym typeface="Arial"/>
              </a:rPr>
              <a:t>partial sums from same column with multiple cycles;</a:t>
            </a:r>
          </a:p>
          <a:p>
            <a:pPr marL="0" lvl="0" indent="0" algn="l" rtl="0">
              <a:lnSpc>
                <a:spcPct val="115000"/>
              </a:lnSpc>
              <a:spcBef>
                <a:spcPts val="0"/>
              </a:spcBef>
              <a:spcAft>
                <a:spcPts val="0"/>
              </a:spcAft>
              <a:buClr>
                <a:schemeClr val="dk1"/>
              </a:buClr>
              <a:buSzPts val="1100"/>
              <a:buFont typeface="Arial"/>
              <a:buNone/>
            </a:pPr>
            <a:r>
              <a:rPr lang="en-US" altLang="zh-TW" dirty="0">
                <a:latin typeface="Arial"/>
                <a:ea typeface="Arial"/>
                <a:cs typeface="Arial"/>
                <a:sym typeface="Arial"/>
              </a:rPr>
              <a:t>Then get all the weight gradients of one filter while partial sums from different columns form the entire gradient matrix </a:t>
            </a:r>
            <a:r>
              <a:rPr lang="en-US" altLang="zh-TW" dirty="0" err="1">
                <a:latin typeface="Arial"/>
                <a:ea typeface="Arial"/>
                <a:cs typeface="Arial"/>
                <a:sym typeface="Arial"/>
              </a:rPr>
              <a:t>Δ</a:t>
            </a:r>
            <a:r>
              <a:rPr lang="en-US" altLang="zh-TW" sz="1100" dirty="0" err="1">
                <a:latin typeface="Arial"/>
                <a:ea typeface="Arial"/>
                <a:cs typeface="Arial"/>
                <a:sym typeface="Arial"/>
              </a:rPr>
              <a:t>Wn</a:t>
            </a:r>
            <a:r>
              <a:rPr lang="en-US" altLang="zh-TW" dirty="0">
                <a:latin typeface="Arial"/>
                <a:ea typeface="Arial"/>
                <a:cs typeface="Arial"/>
                <a:sym typeface="Arial"/>
              </a:rPr>
              <a:t>.(the delta)</a:t>
            </a:r>
          </a:p>
        </p:txBody>
      </p:sp>
      <p:sp>
        <p:nvSpPr>
          <p:cNvPr id="4" name="投影片編號版面配置區 3"/>
          <p:cNvSpPr>
            <a:spLocks noGrp="1"/>
          </p:cNvSpPr>
          <p:nvPr>
            <p:ph type="sldNum" sz="quarter" idx="5"/>
          </p:nvPr>
        </p:nvSpPr>
        <p:spPr/>
        <p:txBody>
          <a:bodyPr/>
          <a:lstStyle/>
          <a:p>
            <a:fld id="{0E0EE3E6-C60A-487E-8337-41EBE62F9A81}" type="slidenum">
              <a:rPr lang="zh-TW" altLang="en-US" smtClean="0"/>
              <a:t>12</a:t>
            </a:fld>
            <a:endParaRPr lang="zh-TW" altLang="en-US"/>
          </a:p>
        </p:txBody>
      </p:sp>
    </p:spTree>
    <p:extLst>
      <p:ext uri="{BB962C8B-B14F-4D97-AF65-F5344CB8AC3E}">
        <p14:creationId xmlns:p14="http://schemas.microsoft.com/office/powerpoint/2010/main" val="3336491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lvl="0" indent="0" algn="l" rtl="0">
              <a:lnSpc>
                <a:spcPct val="115000"/>
              </a:lnSpc>
              <a:spcBef>
                <a:spcPts val="0"/>
              </a:spcBef>
              <a:spcAft>
                <a:spcPts val="0"/>
              </a:spcAft>
              <a:buClr>
                <a:schemeClr val="dk1"/>
              </a:buClr>
              <a:buSzPts val="1100"/>
              <a:buFont typeface="Arial"/>
              <a:buNone/>
            </a:pPr>
            <a:r>
              <a:rPr lang="en-US" altLang="zh-TW" dirty="0"/>
              <a:t>The last step is weight update.</a:t>
            </a:r>
          </a:p>
          <a:p>
            <a:pPr marL="0" lvl="0" indent="0" algn="l" rtl="0">
              <a:lnSpc>
                <a:spcPct val="115000"/>
              </a:lnSpc>
              <a:spcBef>
                <a:spcPts val="0"/>
              </a:spcBef>
              <a:spcAft>
                <a:spcPts val="0"/>
              </a:spcAft>
              <a:buClr>
                <a:schemeClr val="dk1"/>
              </a:buClr>
              <a:buSzPts val="1100"/>
              <a:buFont typeface="Arial"/>
              <a:buNone/>
            </a:pPr>
            <a:r>
              <a:rPr lang="en-US" altLang="zh-TW" dirty="0"/>
              <a:t>The formula of weight update is this.</a:t>
            </a:r>
          </a:p>
          <a:p>
            <a:pPr marL="0" lvl="0" indent="0" algn="l" rtl="0">
              <a:lnSpc>
                <a:spcPct val="115000"/>
              </a:lnSpc>
              <a:spcBef>
                <a:spcPts val="0"/>
              </a:spcBef>
              <a:spcAft>
                <a:spcPts val="0"/>
              </a:spcAft>
              <a:buClr>
                <a:schemeClr val="dk1"/>
              </a:buClr>
              <a:buSzPts val="1100"/>
              <a:buFont typeface="Arial"/>
              <a:buNone/>
            </a:pPr>
            <a:r>
              <a:rPr lang="en-US" altLang="zh-TW" dirty="0">
                <a:latin typeface="Arial"/>
                <a:ea typeface="Arial"/>
                <a:cs typeface="Arial"/>
                <a:sym typeface="Arial"/>
              </a:rPr>
              <a:t>The 6T SRAM row is disabled during the FF and BP.</a:t>
            </a:r>
          </a:p>
          <a:p>
            <a:pPr marL="0" lvl="0" indent="0" algn="l" rtl="0">
              <a:lnSpc>
                <a:spcPct val="115000"/>
              </a:lnSpc>
              <a:spcBef>
                <a:spcPts val="0"/>
              </a:spcBef>
              <a:spcAft>
                <a:spcPts val="0"/>
              </a:spcAft>
              <a:buClr>
                <a:schemeClr val="dk1"/>
              </a:buClr>
              <a:buSzPts val="1100"/>
              <a:buFont typeface="Arial"/>
              <a:buNone/>
            </a:pPr>
            <a:r>
              <a:rPr lang="en-US" altLang="zh-TW" dirty="0">
                <a:latin typeface="Arial"/>
                <a:ea typeface="Arial"/>
                <a:cs typeface="Arial"/>
                <a:sym typeface="Arial"/>
              </a:rPr>
              <a:t>When weight gradients are ready, they are fed into shift register to realize multiplication with learning rate.</a:t>
            </a:r>
          </a:p>
          <a:p>
            <a:pPr marL="0" lvl="0" indent="0" algn="l" rtl="0">
              <a:lnSpc>
                <a:spcPct val="115000"/>
              </a:lnSpc>
              <a:spcBef>
                <a:spcPts val="0"/>
              </a:spcBef>
              <a:spcAft>
                <a:spcPts val="0"/>
              </a:spcAft>
              <a:buClr>
                <a:schemeClr val="dk1"/>
              </a:buClr>
              <a:buSzPts val="1100"/>
              <a:buFont typeface="Arial"/>
              <a:buNone/>
            </a:pPr>
            <a:r>
              <a:rPr lang="en-US" altLang="zh-TW" dirty="0">
                <a:latin typeface="Arial"/>
                <a:ea typeface="Arial"/>
                <a:cs typeface="Arial"/>
                <a:sym typeface="Arial"/>
              </a:rPr>
              <a:t>It divided four steps.</a:t>
            </a:r>
          </a:p>
          <a:p>
            <a:pPr marL="0" lvl="0" indent="0" algn="l" rtl="0">
              <a:lnSpc>
                <a:spcPct val="115000"/>
              </a:lnSpc>
              <a:spcBef>
                <a:spcPts val="0"/>
              </a:spcBef>
              <a:spcAft>
                <a:spcPts val="0"/>
              </a:spcAft>
              <a:buClr>
                <a:schemeClr val="dk1"/>
              </a:buClr>
              <a:buSzPts val="1100"/>
              <a:buFont typeface="Arial"/>
              <a:buNone/>
            </a:pPr>
            <a:r>
              <a:rPr lang="en-US" altLang="zh-TW" dirty="0">
                <a:latin typeface="Arial"/>
                <a:ea typeface="Arial"/>
                <a:cs typeface="Arial"/>
                <a:sym typeface="Arial"/>
              </a:rPr>
              <a:t>First, we write </a:t>
            </a:r>
            <a:r>
              <a:rPr lang="en-US" altLang="zh-TW" dirty="0" err="1">
                <a:latin typeface="Arial"/>
                <a:ea typeface="Arial"/>
                <a:cs typeface="Arial"/>
                <a:sym typeface="Arial"/>
              </a:rPr>
              <a:t>Δ</a:t>
            </a:r>
            <a:r>
              <a:rPr lang="en-US" altLang="zh-TW" sz="1100" dirty="0" err="1">
                <a:latin typeface="Arial"/>
                <a:ea typeface="Arial"/>
                <a:cs typeface="Arial"/>
                <a:sym typeface="Arial"/>
              </a:rPr>
              <a:t>Wn</a:t>
            </a:r>
            <a:r>
              <a:rPr lang="en-US" altLang="zh-TW" dirty="0">
                <a:latin typeface="Arial"/>
                <a:ea typeface="Arial"/>
                <a:cs typeface="Arial"/>
                <a:sym typeface="Arial"/>
              </a:rPr>
              <a:t> into  6T Row SRAM.</a:t>
            </a:r>
          </a:p>
          <a:p>
            <a:pPr marL="0" lvl="0" indent="0" algn="l" rtl="0">
              <a:lnSpc>
                <a:spcPct val="115000"/>
              </a:lnSpc>
              <a:spcBef>
                <a:spcPts val="0"/>
              </a:spcBef>
              <a:spcAft>
                <a:spcPts val="0"/>
              </a:spcAft>
              <a:buClr>
                <a:schemeClr val="dk1"/>
              </a:buClr>
              <a:buSzPts val="1100"/>
              <a:buFont typeface="Arial"/>
              <a:buNone/>
            </a:pPr>
            <a:r>
              <a:rPr lang="en-US" altLang="zh-TW" dirty="0">
                <a:latin typeface="Arial"/>
                <a:ea typeface="Arial"/>
                <a:cs typeface="Arial"/>
                <a:sym typeface="Arial"/>
              </a:rPr>
              <a:t>Second, use </a:t>
            </a:r>
            <a:r>
              <a:rPr lang="en-US" altLang="zh-TW" dirty="0" err="1">
                <a:latin typeface="Arial"/>
                <a:ea typeface="Arial"/>
                <a:cs typeface="Arial"/>
                <a:sym typeface="Arial"/>
              </a:rPr>
              <a:t>wordlines</a:t>
            </a:r>
            <a:r>
              <a:rPr lang="en-US" altLang="zh-TW" dirty="0">
                <a:latin typeface="Arial"/>
                <a:ea typeface="Arial"/>
                <a:cs typeface="Arial"/>
                <a:sym typeface="Arial"/>
              </a:rPr>
              <a:t> of 6T row and the to-be-updated weight row to activate and store to the weight update module.</a:t>
            </a:r>
          </a:p>
          <a:p>
            <a:pPr marL="0" lvl="0" indent="0" algn="l" rtl="0">
              <a:lnSpc>
                <a:spcPct val="115000"/>
              </a:lnSpc>
              <a:spcBef>
                <a:spcPts val="0"/>
              </a:spcBef>
              <a:spcAft>
                <a:spcPts val="0"/>
              </a:spcAft>
              <a:buClr>
                <a:schemeClr val="dk1"/>
              </a:buClr>
              <a:buSzPts val="1100"/>
              <a:buFont typeface="Arial"/>
              <a:buNone/>
            </a:pPr>
            <a:r>
              <a:rPr lang="en-US" altLang="zh-TW" dirty="0">
                <a:latin typeface="Arial"/>
                <a:ea typeface="Arial"/>
                <a:cs typeface="Arial"/>
                <a:sym typeface="Arial"/>
              </a:rPr>
              <a:t>Third, use adder to add </a:t>
            </a:r>
            <a:r>
              <a:rPr lang="en-US" altLang="zh-TW" dirty="0" err="1">
                <a:latin typeface="Arial"/>
                <a:ea typeface="Arial"/>
                <a:cs typeface="Arial"/>
                <a:sym typeface="Arial"/>
              </a:rPr>
              <a:t>Δ</a:t>
            </a:r>
            <a:r>
              <a:rPr lang="en-US" altLang="zh-TW" sz="1100" dirty="0" err="1">
                <a:latin typeface="Arial"/>
                <a:ea typeface="Arial"/>
                <a:cs typeface="Arial"/>
                <a:sym typeface="Arial"/>
              </a:rPr>
              <a:t>Wn</a:t>
            </a:r>
            <a:r>
              <a:rPr lang="en-US" altLang="zh-TW" dirty="0">
                <a:latin typeface="Arial"/>
                <a:ea typeface="Arial"/>
                <a:cs typeface="Arial"/>
                <a:sym typeface="Arial"/>
              </a:rPr>
              <a:t> and </a:t>
            </a:r>
            <a:r>
              <a:rPr lang="en-US" altLang="zh-TW" sz="1100" dirty="0" err="1">
                <a:latin typeface="Arial"/>
                <a:ea typeface="Arial"/>
                <a:cs typeface="Arial"/>
                <a:sym typeface="Arial"/>
              </a:rPr>
              <a:t>Wn</a:t>
            </a:r>
            <a:r>
              <a:rPr lang="en-US" altLang="zh-TW" dirty="0">
                <a:latin typeface="Arial"/>
                <a:ea typeface="Arial"/>
                <a:cs typeface="Arial"/>
                <a:sym typeface="Arial"/>
              </a:rPr>
              <a:t>.</a:t>
            </a:r>
          </a:p>
          <a:p>
            <a:pPr marL="0" lvl="0" indent="0" algn="l" rtl="0">
              <a:lnSpc>
                <a:spcPct val="115000"/>
              </a:lnSpc>
              <a:spcBef>
                <a:spcPts val="0"/>
              </a:spcBef>
              <a:spcAft>
                <a:spcPts val="0"/>
              </a:spcAft>
              <a:buNone/>
            </a:pPr>
            <a:r>
              <a:rPr lang="en-US" altLang="zh-TW" dirty="0">
                <a:latin typeface="Arial"/>
                <a:ea typeface="Arial"/>
                <a:cs typeface="Arial"/>
                <a:sym typeface="Arial"/>
              </a:rPr>
              <a:t>At the end, obtain the new </a:t>
            </a:r>
            <a:r>
              <a:rPr lang="en-US" altLang="zh-TW" sz="1100" dirty="0" err="1">
                <a:latin typeface="Arial"/>
                <a:ea typeface="Arial"/>
                <a:cs typeface="Arial"/>
                <a:sym typeface="Arial"/>
              </a:rPr>
              <a:t>Wn</a:t>
            </a:r>
            <a:r>
              <a:rPr lang="en-US" altLang="zh-TW" dirty="0">
                <a:latin typeface="Arial"/>
                <a:ea typeface="Arial"/>
                <a:cs typeface="Arial"/>
                <a:sym typeface="Arial"/>
              </a:rPr>
              <a:t>, and write back.</a:t>
            </a:r>
            <a:endParaRPr lang="en-US" altLang="zh-TW" dirty="0"/>
          </a:p>
        </p:txBody>
      </p:sp>
      <p:sp>
        <p:nvSpPr>
          <p:cNvPr id="4" name="投影片編號版面配置區 3"/>
          <p:cNvSpPr>
            <a:spLocks noGrp="1"/>
          </p:cNvSpPr>
          <p:nvPr>
            <p:ph type="sldNum" sz="quarter" idx="5"/>
          </p:nvPr>
        </p:nvSpPr>
        <p:spPr/>
        <p:txBody>
          <a:bodyPr/>
          <a:lstStyle/>
          <a:p>
            <a:fld id="{0E0EE3E6-C60A-487E-8337-41EBE62F9A81}" type="slidenum">
              <a:rPr lang="zh-TW" altLang="en-US" smtClean="0"/>
              <a:t>13</a:t>
            </a:fld>
            <a:endParaRPr lang="zh-TW" altLang="en-US"/>
          </a:p>
        </p:txBody>
      </p:sp>
    </p:spTree>
    <p:extLst>
      <p:ext uri="{BB962C8B-B14F-4D97-AF65-F5344CB8AC3E}">
        <p14:creationId xmlns:p14="http://schemas.microsoft.com/office/powerpoint/2010/main" val="733766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E0EE3E6-C60A-487E-8337-41EBE62F9A81}" type="slidenum">
              <a:rPr lang="zh-TW" altLang="en-US" smtClean="0"/>
              <a:t>14</a:t>
            </a:fld>
            <a:endParaRPr lang="zh-TW" altLang="en-US"/>
          </a:p>
        </p:txBody>
      </p:sp>
    </p:spTree>
    <p:extLst>
      <p:ext uri="{BB962C8B-B14F-4D97-AF65-F5344CB8AC3E}">
        <p14:creationId xmlns:p14="http://schemas.microsoft.com/office/powerpoint/2010/main" val="8025720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b3807469a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b3807469a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tLang="zh-TW" dirty="0"/>
              <a:t>As an example of implementing ResNet-18, the forward pass and BP pass of error calculation are realized using 7-stage pipeline design.</a:t>
            </a:r>
          </a:p>
          <a:p>
            <a:pPr marL="0" lvl="0" indent="0" algn="l" rtl="0">
              <a:spcBef>
                <a:spcPts val="0"/>
              </a:spcBef>
              <a:spcAft>
                <a:spcPts val="0"/>
              </a:spcAft>
              <a:buNone/>
            </a:pPr>
            <a:endParaRPr lang="en-US" altLang="zh-TW" dirty="0"/>
          </a:p>
          <a:p>
            <a:pPr marL="0" lvl="0" indent="0" algn="l" rtl="0">
              <a:spcBef>
                <a:spcPts val="0"/>
              </a:spcBef>
              <a:spcAft>
                <a:spcPts val="0"/>
              </a:spcAft>
              <a:buClr>
                <a:schemeClr val="dk1"/>
              </a:buClr>
              <a:buSzPts val="1100"/>
              <a:buFont typeface="Arial"/>
              <a:buNone/>
            </a:pPr>
            <a:r>
              <a:rPr lang="en-US" altLang="zh-TW" dirty="0"/>
              <a:t>Since the latency of the 1st to 5th layers to process an entire image is almost the same while the total latency of 6th to 17th convolution</a:t>
            </a:r>
          </a:p>
          <a:p>
            <a:pPr marL="0" lvl="0" indent="0" algn="l" rtl="0">
              <a:spcBef>
                <a:spcPts val="0"/>
              </a:spcBef>
              <a:spcAft>
                <a:spcPts val="0"/>
              </a:spcAft>
              <a:buNone/>
            </a:pPr>
            <a:r>
              <a:rPr lang="en-US" altLang="zh-TW" dirty="0"/>
              <a:t>layers is only half of the previous layers.</a:t>
            </a:r>
          </a:p>
          <a:p>
            <a:pPr marL="0" lvl="0" indent="0" algn="l" rtl="0">
              <a:spcBef>
                <a:spcPts val="0"/>
              </a:spcBef>
              <a:spcAft>
                <a:spcPts val="0"/>
              </a:spcAft>
              <a:buNone/>
            </a:pPr>
            <a:endParaRPr lang="en-US" altLang="zh-TW" dirty="0"/>
          </a:p>
          <a:p>
            <a:pPr marL="0" lvl="0" indent="0" algn="l" rtl="0">
              <a:spcBef>
                <a:spcPts val="0"/>
              </a:spcBef>
              <a:spcAft>
                <a:spcPts val="0"/>
              </a:spcAft>
              <a:buNone/>
            </a:pPr>
            <a:r>
              <a:rPr lang="en-US" altLang="zh-TW" dirty="0"/>
              <a:t>They treat the 1st to 5th layers as pipeline stage 1 to stage 5 respectively.</a:t>
            </a:r>
          </a:p>
          <a:p>
            <a:pPr marL="0" lvl="0" indent="0" algn="l" rtl="0">
              <a:spcBef>
                <a:spcPts val="0"/>
              </a:spcBef>
              <a:spcAft>
                <a:spcPts val="0"/>
              </a:spcAft>
              <a:buNone/>
            </a:pPr>
            <a:r>
              <a:rPr lang="en-US" altLang="zh-TW" dirty="0"/>
              <a:t>The 6th to 17th layers are grouped as one stage (stage 6).</a:t>
            </a:r>
          </a:p>
          <a:p>
            <a:pPr marL="0" lvl="0" indent="0" algn="l" rtl="0">
              <a:spcBef>
                <a:spcPts val="0"/>
              </a:spcBef>
              <a:spcAft>
                <a:spcPts val="0"/>
              </a:spcAft>
              <a:buNone/>
            </a:pPr>
            <a:r>
              <a:rPr lang="en-US" altLang="zh-TW" dirty="0"/>
              <a:t>Fully-connected layer and other activation function circuit form stage 7.</a:t>
            </a:r>
          </a:p>
          <a:p>
            <a:pPr marL="0" lvl="0" indent="0" algn="l" rtl="0">
              <a:spcBef>
                <a:spcPts val="0"/>
              </a:spcBef>
              <a:spcAft>
                <a:spcPts val="0"/>
              </a:spcAft>
              <a:buNone/>
            </a:pPr>
            <a:endParaRPr lang="en-US" altLang="zh-TW" dirty="0"/>
          </a:p>
          <a:p>
            <a:pPr marL="0" lvl="0" indent="0" algn="l" rtl="0">
              <a:spcBef>
                <a:spcPts val="0"/>
              </a:spcBef>
              <a:spcAft>
                <a:spcPts val="0"/>
              </a:spcAft>
              <a:buNone/>
            </a:pPr>
            <a:r>
              <a:rPr lang="en-US" altLang="zh-TW" dirty="0"/>
              <a:t>Fig. 9b shows the entire training process of 7T design in timeline. </a:t>
            </a:r>
          </a:p>
          <a:p>
            <a:pPr marL="0" lvl="0" indent="0" algn="l" rtl="0">
              <a:spcBef>
                <a:spcPts val="0"/>
              </a:spcBef>
              <a:spcAft>
                <a:spcPts val="0"/>
              </a:spcAft>
              <a:buNone/>
            </a:pPr>
            <a:r>
              <a:rPr lang="en-US" altLang="zh-TW" dirty="0"/>
              <a:t>Typically, 128 images form one batch.</a:t>
            </a:r>
          </a:p>
          <a:p>
            <a:pPr marL="0" lvl="0" indent="0" algn="l" rtl="0">
              <a:spcBef>
                <a:spcPts val="0"/>
              </a:spcBef>
              <a:spcAft>
                <a:spcPts val="0"/>
              </a:spcAft>
              <a:buNone/>
            </a:pPr>
            <a:r>
              <a:rPr lang="en-US" altLang="zh-TW" dirty="0"/>
              <a:t>First, for FF process, one batch of images is fed into training system stage by stage in forward direction.</a:t>
            </a:r>
          </a:p>
          <a:p>
            <a:pPr marL="0" lvl="0" indent="0" algn="l" rtl="0">
              <a:spcBef>
                <a:spcPts val="0"/>
              </a:spcBef>
              <a:spcAft>
                <a:spcPts val="0"/>
              </a:spcAft>
              <a:buNone/>
            </a:pPr>
            <a:r>
              <a:rPr lang="en-US" altLang="zh-TW" dirty="0"/>
              <a:t>After finishing FF process of one batch (T1), the error </a:t>
            </a:r>
            <a:r>
              <a:rPr lang="en-US" altLang="zh-TW" dirty="0" err="1"/>
              <a:t>caulcation</a:t>
            </a:r>
            <a:r>
              <a:rPr lang="en-US" altLang="zh-TW" dirty="0"/>
              <a:t> starts to operate stage by stage in backward direction (T2).</a:t>
            </a:r>
          </a:p>
          <a:p>
            <a:pPr marL="0" lvl="0" indent="0" algn="l" rtl="0">
              <a:spcBef>
                <a:spcPts val="0"/>
              </a:spcBef>
              <a:spcAft>
                <a:spcPts val="0"/>
              </a:spcAft>
              <a:buNone/>
            </a:pPr>
            <a:r>
              <a:rPr lang="en-US" altLang="zh-TW" dirty="0"/>
              <a:t>The generated intermediate data in FF and BP process needs to be saved off-chip for gradient calculation since we will obtain hundred groups of activations and errors in the batch mode, which are too large to be saved on-chip. </a:t>
            </a:r>
          </a:p>
          <a:p>
            <a:pPr marL="0" lvl="0" indent="0" algn="l" rtl="0">
              <a:spcBef>
                <a:spcPts val="0"/>
              </a:spcBef>
              <a:spcAft>
                <a:spcPts val="0"/>
              </a:spcAft>
              <a:buNone/>
            </a:pPr>
            <a:endParaRPr lang="en-US" altLang="zh-TW" dirty="0"/>
          </a:p>
          <a:p>
            <a:pPr marL="0" lvl="0" indent="0" algn="l" rtl="0">
              <a:spcBef>
                <a:spcPts val="0"/>
              </a:spcBef>
              <a:spcAft>
                <a:spcPts val="0"/>
              </a:spcAft>
              <a:buNone/>
            </a:pPr>
            <a:r>
              <a:rPr lang="en-US" altLang="zh-TW" dirty="0"/>
              <a:t>For gradient calculation process, after the errors are obtained for one batch, they are used </a:t>
            </a:r>
            <a:r>
              <a:rPr lang="en-US" altLang="zh-TW" dirty="0" err="1"/>
              <a:t>togehther</a:t>
            </a:r>
            <a:r>
              <a:rPr lang="en-US" altLang="zh-TW" dirty="0"/>
              <a:t> with the activations to calculate the gradients (to be applied to the weights) image by image (T3), which means they will get 128 groups of weight gradients after 128 runs.</a:t>
            </a:r>
          </a:p>
          <a:p>
            <a:pPr marL="0" lvl="0" indent="0" algn="l" rtl="0">
              <a:spcBef>
                <a:spcPts val="0"/>
              </a:spcBef>
              <a:spcAft>
                <a:spcPts val="0"/>
              </a:spcAft>
              <a:buNone/>
            </a:pPr>
            <a:endParaRPr lang="en-US" altLang="zh-TW" dirty="0"/>
          </a:p>
          <a:p>
            <a:pPr marL="0" lvl="0" indent="0" algn="l" rtl="0">
              <a:spcBef>
                <a:spcPts val="0"/>
              </a:spcBef>
              <a:spcAft>
                <a:spcPts val="0"/>
              </a:spcAft>
              <a:buNone/>
            </a:pPr>
            <a:r>
              <a:rPr lang="en-US" altLang="zh-TW" dirty="0"/>
              <a:t>Finally, the 128 groups of weight gradients are</a:t>
            </a:r>
          </a:p>
          <a:p>
            <a:pPr marL="0" lvl="0" indent="0" algn="l" rtl="0">
              <a:spcBef>
                <a:spcPts val="0"/>
              </a:spcBef>
              <a:spcAft>
                <a:spcPts val="0"/>
              </a:spcAft>
              <a:buNone/>
            </a:pPr>
            <a:r>
              <a:rPr lang="en-US" altLang="zh-TW" dirty="0"/>
              <a:t>averaged across the batch and the weights are updated in</a:t>
            </a:r>
          </a:p>
          <a:p>
            <a:pPr marL="0" lvl="0" indent="0" algn="l" rtl="0">
              <a:spcBef>
                <a:spcPts val="0"/>
              </a:spcBef>
              <a:spcAft>
                <a:spcPts val="0"/>
              </a:spcAft>
              <a:buNone/>
            </a:pPr>
            <a:r>
              <a:rPr lang="en-US" altLang="zh-TW" dirty="0"/>
              <a:t>one step using this averaged weight gradients (T4).</a:t>
            </a:r>
          </a:p>
        </p:txBody>
      </p:sp>
      <p:sp>
        <p:nvSpPr>
          <p:cNvPr id="190" name="Google Shape;190;gb3807469ad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b3807469ad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b3807469ad_0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ltLang="zh-TW" dirty="0"/>
              <a:t>As they mentioned before, 8T SRAM bit-cell can perform bi-directional read simultaneously, which means 8T based subarray is able to support bi-directional vector-to-matrix MAC calculation synchronously.</a:t>
            </a:r>
          </a:p>
          <a:p>
            <a:pPr marL="0" lvl="0" indent="0" algn="l" rtl="0">
              <a:spcBef>
                <a:spcPts val="0"/>
              </a:spcBef>
              <a:spcAft>
                <a:spcPts val="0"/>
              </a:spcAft>
              <a:buClr>
                <a:schemeClr val="dk1"/>
              </a:buClr>
              <a:buSzPts val="1100"/>
              <a:buFont typeface="Arial"/>
              <a:buNone/>
            </a:pPr>
            <a:r>
              <a:rPr lang="en-US" altLang="zh-TW" dirty="0"/>
              <a:t>Thus, they optimize the pipeline design of 8T SRAM as shown in Fig. 10a.</a:t>
            </a:r>
          </a:p>
          <a:p>
            <a:pPr marL="0" lvl="0" indent="0" algn="l" rtl="0">
              <a:spcBef>
                <a:spcPts val="0"/>
              </a:spcBef>
              <a:spcAft>
                <a:spcPts val="0"/>
              </a:spcAft>
              <a:buClr>
                <a:schemeClr val="dk1"/>
              </a:buClr>
              <a:buSzPts val="1100"/>
              <a:buFont typeface="Arial"/>
              <a:buNone/>
            </a:pPr>
            <a:endParaRPr lang="en-US" altLang="zh-TW" dirty="0"/>
          </a:p>
          <a:p>
            <a:pPr marL="0" lvl="0" indent="0" algn="l" rtl="0">
              <a:spcBef>
                <a:spcPts val="0"/>
              </a:spcBef>
              <a:spcAft>
                <a:spcPts val="0"/>
              </a:spcAft>
              <a:buClr>
                <a:schemeClr val="dk1"/>
              </a:buClr>
              <a:buSzPts val="1100"/>
              <a:buFont typeface="Arial"/>
              <a:buNone/>
            </a:pPr>
            <a:r>
              <a:rPr lang="en-US" altLang="zh-TW" dirty="0"/>
              <a:t>Instead of waiting for the complete of FF process, error calculation process of 8T design could form pipelines together with FF process to increase throughput significantly.</a:t>
            </a:r>
          </a:p>
          <a:p>
            <a:pPr marL="0" lvl="0" indent="0" algn="l" rtl="0">
              <a:spcBef>
                <a:spcPts val="0"/>
              </a:spcBef>
              <a:spcAft>
                <a:spcPts val="0"/>
              </a:spcAft>
              <a:buClr>
                <a:schemeClr val="dk1"/>
              </a:buClr>
              <a:buSzPts val="1100"/>
              <a:buFont typeface="Arial"/>
              <a:buNone/>
            </a:pPr>
            <a:endParaRPr lang="en-US" altLang="zh-TW" dirty="0"/>
          </a:p>
          <a:p>
            <a:pPr marL="0" lvl="0" indent="0" algn="l" rtl="0">
              <a:spcBef>
                <a:spcPts val="0"/>
              </a:spcBef>
              <a:spcAft>
                <a:spcPts val="0"/>
              </a:spcAft>
              <a:buClr>
                <a:schemeClr val="dk1"/>
              </a:buClr>
              <a:buSzPts val="1100"/>
              <a:buFont typeface="Arial"/>
              <a:buNone/>
            </a:pPr>
            <a:r>
              <a:rPr lang="en-US" altLang="zh-TW" dirty="0"/>
              <a:t>When activation and error of the 1 </a:t>
            </a:r>
            <a:r>
              <a:rPr lang="en-US" altLang="zh-TW" dirty="0" err="1"/>
              <a:t>st</a:t>
            </a:r>
            <a:r>
              <a:rPr lang="en-US" altLang="zh-TW" dirty="0"/>
              <a:t> image are ready, the weight gradient calculation (WGC) could start to work.</a:t>
            </a:r>
          </a:p>
          <a:p>
            <a:pPr marL="0" lvl="0" indent="0" algn="l" rtl="0">
              <a:spcBef>
                <a:spcPts val="0"/>
              </a:spcBef>
              <a:spcAft>
                <a:spcPts val="0"/>
              </a:spcAft>
              <a:buClr>
                <a:schemeClr val="dk1"/>
              </a:buClr>
              <a:buSzPts val="1100"/>
              <a:buFont typeface="Arial"/>
              <a:buNone/>
            </a:pPr>
            <a:r>
              <a:rPr lang="en-US" altLang="zh-TW" dirty="0"/>
              <a:t>The state of each stage as a function of time is shown in Fig. 10b.</a:t>
            </a:r>
          </a:p>
          <a:p>
            <a:pPr marL="0" lvl="0" indent="0" algn="l" rtl="0">
              <a:spcBef>
                <a:spcPts val="0"/>
              </a:spcBef>
              <a:spcAft>
                <a:spcPts val="0"/>
              </a:spcAft>
              <a:buClr>
                <a:schemeClr val="dk1"/>
              </a:buClr>
              <a:buSzPts val="1100"/>
              <a:buFont typeface="Arial"/>
              <a:buNone/>
            </a:pPr>
            <a:endParaRPr lang="en-US" altLang="zh-TW" dirty="0"/>
          </a:p>
          <a:p>
            <a:pPr marL="0" lvl="0" indent="0" algn="l" rtl="0">
              <a:spcBef>
                <a:spcPts val="0"/>
              </a:spcBef>
              <a:spcAft>
                <a:spcPts val="0"/>
              </a:spcAft>
              <a:buClr>
                <a:schemeClr val="dk1"/>
              </a:buClr>
              <a:buSzPts val="1100"/>
              <a:buFont typeface="Arial"/>
              <a:buNone/>
            </a:pPr>
            <a:r>
              <a:rPr lang="en-US" altLang="zh-TW" dirty="0"/>
              <a:t>For example, at the 9th cycle, FF/BP stage 7 is performing FF calculation of image 3 and error calculation of image 2 </a:t>
            </a:r>
            <a:r>
              <a:rPr lang="en-US" altLang="zh-TW" dirty="0" err="1"/>
              <a:t>simutaneously</a:t>
            </a:r>
            <a:r>
              <a:rPr lang="en-US" altLang="zh-TW" dirty="0"/>
              <a:t>.</a:t>
            </a:r>
          </a:p>
          <a:p>
            <a:pPr marL="0" lvl="0" indent="0" algn="l" rtl="0">
              <a:spcBef>
                <a:spcPts val="0"/>
              </a:spcBef>
              <a:spcAft>
                <a:spcPts val="0"/>
              </a:spcAft>
              <a:buClr>
                <a:schemeClr val="dk1"/>
              </a:buClr>
              <a:buSzPts val="1100"/>
              <a:buFont typeface="Arial"/>
              <a:buNone/>
            </a:pPr>
            <a:r>
              <a:rPr lang="en-US" altLang="zh-TW" dirty="0"/>
              <a:t>Meanwhile, WGC stage 1 is able to calculate weight gradient for image 1 because necessary activations and error of image 1 have been obtained since the 7th cycle and the 8th cycle, respectively.</a:t>
            </a:r>
          </a:p>
        </p:txBody>
      </p:sp>
      <p:sp>
        <p:nvSpPr>
          <p:cNvPr id="198" name="Google Shape;198;gb3807469ad_0_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b3ca833649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b3ca833649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tLang="zh-TW" dirty="0"/>
              <a:t>They evaluate their CIMAT architecture design by implementing the ResNet-18 model for on-chip training on ImageNet.</a:t>
            </a:r>
          </a:p>
          <a:p>
            <a:pPr marL="0" lvl="0" indent="0" algn="l" rtl="0">
              <a:spcBef>
                <a:spcPts val="0"/>
              </a:spcBef>
              <a:spcAft>
                <a:spcPts val="0"/>
              </a:spcAft>
              <a:buNone/>
            </a:pPr>
            <a:endParaRPr lang="en-US" altLang="zh-TW" dirty="0"/>
          </a:p>
          <a:p>
            <a:pPr marL="0" lvl="0" indent="0" algn="l" rtl="0">
              <a:spcBef>
                <a:spcPts val="0"/>
              </a:spcBef>
              <a:spcAft>
                <a:spcPts val="0"/>
              </a:spcAft>
              <a:buNone/>
            </a:pPr>
            <a:r>
              <a:rPr lang="en-US" altLang="zh-TW" dirty="0"/>
              <a:t>They simulate the results of chip-level performance by using modified </a:t>
            </a:r>
            <a:r>
              <a:rPr lang="en-US" altLang="zh-TW" dirty="0" err="1"/>
              <a:t>NeuroSim</a:t>
            </a:r>
            <a:r>
              <a:rPr lang="en-US" altLang="zh-TW" dirty="0"/>
              <a:t>.</a:t>
            </a:r>
          </a:p>
          <a:p>
            <a:pPr marL="0" lvl="0" indent="0" algn="l" rtl="0">
              <a:spcBef>
                <a:spcPts val="0"/>
              </a:spcBef>
              <a:spcAft>
                <a:spcPts val="0"/>
              </a:spcAft>
              <a:buNone/>
            </a:pPr>
            <a:endParaRPr lang="en-US" altLang="zh-TW" dirty="0"/>
          </a:p>
          <a:p>
            <a:pPr marL="0" lvl="0" indent="0" algn="l" rtl="0">
              <a:spcBef>
                <a:spcPts val="0"/>
              </a:spcBef>
              <a:spcAft>
                <a:spcPts val="0"/>
              </a:spcAft>
              <a:buNone/>
            </a:pPr>
            <a:r>
              <a:rPr lang="en-US" altLang="zh-TW" dirty="0" err="1"/>
              <a:t>NeuroSim</a:t>
            </a:r>
            <a:r>
              <a:rPr lang="en-US" altLang="zh-TW" dirty="0"/>
              <a:t> is a circuit macro model that supports flexible CIM array design options with different device technologies (from SRAM to emerging nonvolatile memories) with various peripheral circuitry modules, which has been validated with SPICE simulations and actual device data.</a:t>
            </a:r>
          </a:p>
          <a:p>
            <a:pPr marL="0" lvl="0" indent="0" algn="l" rtl="0">
              <a:spcBef>
                <a:spcPts val="0"/>
              </a:spcBef>
              <a:spcAft>
                <a:spcPts val="0"/>
              </a:spcAft>
              <a:buNone/>
            </a:pPr>
            <a:endParaRPr lang="en-US" altLang="zh-TW" dirty="0"/>
          </a:p>
          <a:p>
            <a:pPr marL="0" lvl="0" indent="0" algn="l" rtl="0">
              <a:spcBef>
                <a:spcPts val="0"/>
              </a:spcBef>
              <a:spcAft>
                <a:spcPts val="0"/>
              </a:spcAft>
              <a:buNone/>
            </a:pPr>
            <a:r>
              <a:rPr lang="en-US" altLang="zh-TW" dirty="0"/>
              <a:t>As the several reference papers they mentioned, recent progresses in algorithms have proved that DNN training with 8 bits is sufficient to maintain the accuracy of for large-scale data set, thus they use 8-bit weight and 8-bit activations in both CIMAT and baseline settings.</a:t>
            </a:r>
          </a:p>
          <a:p>
            <a:pPr marL="0" lvl="0" indent="0" algn="l" rtl="0">
              <a:spcBef>
                <a:spcPts val="0"/>
              </a:spcBef>
              <a:spcAft>
                <a:spcPts val="0"/>
              </a:spcAft>
              <a:buNone/>
            </a:pPr>
            <a:endParaRPr lang="en-US" altLang="zh-TW" dirty="0"/>
          </a:p>
          <a:p>
            <a:pPr marL="0" lvl="0" indent="0" algn="l" rtl="0">
              <a:spcBef>
                <a:spcPts val="0"/>
              </a:spcBef>
              <a:spcAft>
                <a:spcPts val="0"/>
              </a:spcAft>
              <a:buNone/>
            </a:pPr>
            <a:r>
              <a:rPr lang="en-US" altLang="zh-TW" dirty="0"/>
              <a:t>The batch size for training is 128, which means 128 images go through the FF/BP operations and the averaged weight gradients after 128 runs are used to update after the entire batch.</a:t>
            </a:r>
          </a:p>
          <a:p>
            <a:pPr marL="0" lvl="0" indent="0" algn="l" rtl="0">
              <a:spcBef>
                <a:spcPts val="0"/>
              </a:spcBef>
              <a:spcAft>
                <a:spcPts val="0"/>
              </a:spcAft>
              <a:buNone/>
            </a:pPr>
            <a:endParaRPr lang="en-US" altLang="zh-TW" dirty="0"/>
          </a:p>
          <a:p>
            <a:pPr marL="0" lvl="0" indent="0" algn="l" rtl="0">
              <a:spcBef>
                <a:spcPts val="0"/>
              </a:spcBef>
              <a:spcAft>
                <a:spcPts val="0"/>
              </a:spcAft>
              <a:buNone/>
            </a:pPr>
            <a:r>
              <a:rPr lang="en-US" altLang="zh-TW" dirty="0"/>
              <a:t>The typical weight matrix size of one PE in ResNet-18 could be several hundreds up to thousands, but they use matrix partition technique and limit the subarray size to 128 x 128 considering the practical maximum SRAM array size when accessed in parallel.</a:t>
            </a:r>
          </a:p>
          <a:p>
            <a:pPr marL="0" lvl="0" indent="0" algn="l" rtl="0">
              <a:spcBef>
                <a:spcPts val="0"/>
              </a:spcBef>
              <a:spcAft>
                <a:spcPts val="0"/>
              </a:spcAft>
              <a:buNone/>
            </a:pPr>
            <a:endParaRPr lang="en-US" altLang="zh-TW" dirty="0"/>
          </a:p>
          <a:p>
            <a:pPr marL="0" lvl="0" indent="0" algn="l" rtl="0">
              <a:spcBef>
                <a:spcPts val="0"/>
              </a:spcBef>
              <a:spcAft>
                <a:spcPts val="0"/>
              </a:spcAft>
              <a:buNone/>
            </a:pPr>
            <a:r>
              <a:rPr lang="en-US" altLang="zh-TW" dirty="0"/>
              <a:t>Hence, 16 subarrays are formed into one PE and 9 PEs (corresponding to 3 x 3 filters) are formed into one tile, which means any layer in ResNet-18 can fit into 8 tiles (for 8-bit weight precision).</a:t>
            </a:r>
          </a:p>
          <a:p>
            <a:pPr marL="0" lvl="0" indent="0" algn="l" rtl="0">
              <a:spcBef>
                <a:spcPts val="0"/>
              </a:spcBef>
              <a:spcAft>
                <a:spcPts val="0"/>
              </a:spcAft>
              <a:buNone/>
            </a:pPr>
            <a:endParaRPr lang="en-US" altLang="zh-TW" dirty="0"/>
          </a:p>
          <a:p>
            <a:pPr marL="0" lvl="0" indent="0" algn="l" rtl="0">
              <a:spcBef>
                <a:spcPts val="0"/>
              </a:spcBef>
              <a:spcAft>
                <a:spcPts val="0"/>
              </a:spcAft>
              <a:buNone/>
            </a:pPr>
            <a:r>
              <a:rPr lang="en-US" altLang="zh-TW" dirty="0"/>
              <a:t>To simplify periphery circuit of transposable subarray, weight bits with different significance are stored on different tiles (i.e., 8 tiles) with shift-add to combine them together after obtaining their partial sums.</a:t>
            </a:r>
          </a:p>
          <a:p>
            <a:pPr marL="0" lvl="0" indent="0" algn="l" rtl="0">
              <a:spcBef>
                <a:spcPts val="0"/>
              </a:spcBef>
              <a:spcAft>
                <a:spcPts val="0"/>
              </a:spcAft>
              <a:buNone/>
            </a:pPr>
            <a:endParaRPr lang="en-US" altLang="zh-TW" dirty="0"/>
          </a:p>
          <a:p>
            <a:pPr marL="0" lvl="0" indent="0" algn="l" rtl="0">
              <a:spcBef>
                <a:spcPts val="0"/>
              </a:spcBef>
              <a:spcAft>
                <a:spcPts val="0"/>
              </a:spcAft>
              <a:buNone/>
            </a:pPr>
            <a:r>
              <a:rPr lang="en-US" altLang="zh-TW" dirty="0"/>
              <a:t>Like Fig. 11, a layer contains 8 tiles, shift-add units, activation function units, L2 buffer and the global buffer.</a:t>
            </a:r>
          </a:p>
          <a:p>
            <a:pPr marL="0" lvl="0" indent="0" algn="l" rtl="0">
              <a:spcBef>
                <a:spcPts val="0"/>
              </a:spcBef>
              <a:spcAft>
                <a:spcPts val="0"/>
              </a:spcAft>
              <a:buNone/>
            </a:pPr>
            <a:r>
              <a:rPr lang="en-US" altLang="zh-TW" dirty="0"/>
              <a:t>A tile contains multiple PEs, adder trees and L1 buffer.</a:t>
            </a:r>
          </a:p>
          <a:p>
            <a:pPr marL="0" lvl="0" indent="0" algn="l" rtl="0">
              <a:spcBef>
                <a:spcPts val="0"/>
              </a:spcBef>
              <a:spcAft>
                <a:spcPts val="0"/>
              </a:spcAft>
              <a:buNone/>
            </a:pPr>
            <a:r>
              <a:rPr lang="en-US" altLang="zh-TW" dirty="0"/>
              <a:t>In both FF and BP, the multi-bit inputs are sent to the weight arrays from LSB to MSB using eight cycles and the output are accumulated with shift-add calculation.</a:t>
            </a:r>
          </a:p>
          <a:p>
            <a:pPr marL="0" lvl="0" indent="0" algn="l" rtl="0">
              <a:spcBef>
                <a:spcPts val="0"/>
              </a:spcBef>
              <a:spcAft>
                <a:spcPts val="0"/>
              </a:spcAft>
              <a:buNone/>
            </a:pPr>
            <a:endParaRPr lang="en-US" altLang="zh-TW" dirty="0"/>
          </a:p>
          <a:p>
            <a:pPr marL="0" lvl="0" indent="0" algn="l" rtl="0">
              <a:spcBef>
                <a:spcPts val="0"/>
              </a:spcBef>
              <a:spcAft>
                <a:spcPts val="0"/>
              </a:spcAft>
              <a:buNone/>
            </a:pPr>
            <a:r>
              <a:rPr lang="en-US" altLang="zh-TW" dirty="0"/>
              <a:t>Then the adder trees accumulate results for all the subarrays in one PE for one element of the filter.</a:t>
            </a:r>
          </a:p>
          <a:p>
            <a:pPr marL="0" lvl="0" indent="0" algn="l" rtl="0">
              <a:spcBef>
                <a:spcPts val="0"/>
              </a:spcBef>
              <a:spcAft>
                <a:spcPts val="0"/>
              </a:spcAft>
              <a:buNone/>
            </a:pPr>
            <a:r>
              <a:rPr lang="en-US" altLang="zh-TW" dirty="0"/>
              <a:t>Accumulated results from PEs in the same tile accumulate again through adder trees outside PE to finish bitwise MAC for the entire filter, but only for single significance of the weight.</a:t>
            </a:r>
          </a:p>
          <a:p>
            <a:pPr marL="0" lvl="0" indent="0" algn="l" rtl="0">
              <a:spcBef>
                <a:spcPts val="0"/>
              </a:spcBef>
              <a:spcAft>
                <a:spcPts val="0"/>
              </a:spcAft>
              <a:buNone/>
            </a:pPr>
            <a:r>
              <a:rPr lang="en-US" altLang="zh-TW" dirty="0"/>
              <a:t>Outside tiles, shift-add will be performed again for eight tiles to obtain the eventual 8-bit output of OFM.</a:t>
            </a:r>
          </a:p>
        </p:txBody>
      </p:sp>
      <p:sp>
        <p:nvSpPr>
          <p:cNvPr id="207" name="Google Shape;207;gb3ca833649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aac6fccb60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aac6fccb60_0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tLang="zh-TW" dirty="0"/>
              <a:t>Baseline is like the control group they want to compare to.</a:t>
            </a:r>
          </a:p>
          <a:p>
            <a:pPr marL="0" lvl="0" indent="0" algn="l" rtl="0">
              <a:spcBef>
                <a:spcPts val="0"/>
              </a:spcBef>
              <a:spcAft>
                <a:spcPts val="0"/>
              </a:spcAft>
              <a:buNone/>
            </a:pPr>
            <a:endParaRPr lang="en-US" altLang="zh-TW" dirty="0"/>
          </a:p>
          <a:p>
            <a:pPr marL="0" lvl="0" indent="0" algn="l" rtl="0">
              <a:spcBef>
                <a:spcPts val="0"/>
              </a:spcBef>
              <a:spcAft>
                <a:spcPts val="0"/>
              </a:spcAft>
              <a:buNone/>
            </a:pPr>
            <a:r>
              <a:rPr lang="en-US" altLang="zh-TW" dirty="0"/>
              <a:t>For the baseline, They use the regular 6T SRAM arrays to store weights and do near-memory computation (i.e., row-by-row read-out with digital adders at the edge of the array to accumulate the partial sum).</a:t>
            </a:r>
          </a:p>
          <a:p>
            <a:pPr marL="0" lvl="0" indent="0" algn="l" rtl="0">
              <a:spcBef>
                <a:spcPts val="0"/>
              </a:spcBef>
              <a:spcAft>
                <a:spcPts val="0"/>
              </a:spcAft>
              <a:buNone/>
            </a:pPr>
            <a:endParaRPr lang="en-US" altLang="zh-TW" dirty="0"/>
          </a:p>
          <a:p>
            <a:pPr marL="0" lvl="0" indent="0" algn="l" rtl="0">
              <a:spcBef>
                <a:spcPts val="0"/>
              </a:spcBef>
              <a:spcAft>
                <a:spcPts val="0"/>
              </a:spcAft>
              <a:buNone/>
            </a:pPr>
            <a:r>
              <a:rPr lang="en-US" altLang="zh-TW" dirty="0"/>
              <a:t>For the BP, since non-transpose SRAM is used, each time when they read out a row, they obtain all the elements for one transpose filter.</a:t>
            </a:r>
          </a:p>
          <a:p>
            <a:pPr marL="0" lvl="0" indent="0" algn="l" rtl="0">
              <a:spcBef>
                <a:spcPts val="0"/>
              </a:spcBef>
              <a:spcAft>
                <a:spcPts val="0"/>
              </a:spcAft>
              <a:buNone/>
            </a:pPr>
            <a:r>
              <a:rPr lang="en-US" altLang="zh-TW" dirty="0"/>
              <a:t>Then a group of 8-bit multipliers is used to get the products of the filter elements and the inputs.</a:t>
            </a:r>
          </a:p>
          <a:p>
            <a:pPr marL="0" lvl="0" indent="0" algn="l" rtl="0">
              <a:spcBef>
                <a:spcPts val="0"/>
              </a:spcBef>
              <a:spcAft>
                <a:spcPts val="0"/>
              </a:spcAft>
              <a:buNone/>
            </a:pPr>
            <a:endParaRPr lang="en-US" altLang="zh-TW" dirty="0"/>
          </a:p>
          <a:p>
            <a:pPr marL="0" lvl="0" indent="0" algn="l" rtl="0">
              <a:spcBef>
                <a:spcPts val="0"/>
              </a:spcBef>
              <a:spcAft>
                <a:spcPts val="0"/>
              </a:spcAft>
              <a:buNone/>
            </a:pPr>
            <a:r>
              <a:rPr lang="en-US" altLang="zh-TW" dirty="0"/>
              <a:t>The FF activations of each layer are first fetched from off-chip DRAM and then multipliers and adder trees are used to realize bitwise matrix-to-matrix multiplication and accumulation of the activation and error.</a:t>
            </a:r>
          </a:p>
          <a:p>
            <a:pPr marL="0" lvl="0" indent="0" algn="l" rtl="0">
              <a:spcBef>
                <a:spcPts val="0"/>
              </a:spcBef>
              <a:spcAft>
                <a:spcPts val="0"/>
              </a:spcAft>
              <a:buNone/>
            </a:pPr>
            <a:endParaRPr lang="en-US" altLang="zh-TW" dirty="0"/>
          </a:p>
          <a:p>
            <a:pPr marL="0" lvl="0" indent="0" algn="l" rtl="0">
              <a:spcBef>
                <a:spcPts val="0"/>
              </a:spcBef>
              <a:spcAft>
                <a:spcPts val="0"/>
              </a:spcAft>
              <a:buNone/>
            </a:pPr>
            <a:r>
              <a:rPr lang="en-US" altLang="zh-TW" dirty="0"/>
              <a:t>All the weight gradients will be stored off-chip for weight update.</a:t>
            </a:r>
          </a:p>
          <a:p>
            <a:pPr marL="0" lvl="0" indent="0" algn="l" rtl="0">
              <a:spcBef>
                <a:spcPts val="0"/>
              </a:spcBef>
              <a:spcAft>
                <a:spcPts val="0"/>
              </a:spcAft>
              <a:buNone/>
            </a:pPr>
            <a:r>
              <a:rPr lang="en-US" altLang="zh-TW" dirty="0"/>
              <a:t>Finally, weights for batch inputs are accumulated by adders and new weights are calculated by digital circuits and then written back to 6T SRAM arrays.</a:t>
            </a:r>
          </a:p>
          <a:p>
            <a:pPr marL="0" lvl="0" indent="0" algn="l" rtl="0">
              <a:spcBef>
                <a:spcPts val="0"/>
              </a:spcBef>
              <a:spcAft>
                <a:spcPts val="0"/>
              </a:spcAft>
              <a:buNone/>
            </a:pPr>
            <a:endParaRPr lang="en-US" altLang="zh-TW" dirty="0"/>
          </a:p>
          <a:p>
            <a:pPr marL="0" lvl="0" indent="0" algn="l" rtl="0">
              <a:spcBef>
                <a:spcPts val="0"/>
              </a:spcBef>
              <a:spcAft>
                <a:spcPts val="0"/>
              </a:spcAft>
              <a:buNone/>
            </a:pPr>
            <a:r>
              <a:rPr lang="en-US" altLang="zh-TW" dirty="0"/>
              <a:t>They propose this near-memory computation solution as baseline to verify the advantages of CIM approach.</a:t>
            </a:r>
          </a:p>
        </p:txBody>
      </p:sp>
      <p:sp>
        <p:nvSpPr>
          <p:cNvPr id="215" name="Google Shape;215;gaac6fccb60_0_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b3807469ad_0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b3807469ad_0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ltLang="zh-TW" dirty="0"/>
              <a:t>We model the CIMAT design according to state-of-the-art 7 nm high performance (HP) CMOS library and build the CIMAT architecture with a modified </a:t>
            </a:r>
            <a:r>
              <a:rPr lang="en-US" altLang="zh-TW" dirty="0" err="1"/>
              <a:t>NeuroSim</a:t>
            </a:r>
            <a:r>
              <a:rPr lang="en-US" altLang="zh-TW" dirty="0"/>
              <a:t> framework by adding the considerations of the on-chip buffer and off-chip DRAM access.</a:t>
            </a:r>
          </a:p>
          <a:p>
            <a:pPr marL="0" lvl="0" indent="0" algn="l" rtl="0">
              <a:spcBef>
                <a:spcPts val="0"/>
              </a:spcBef>
              <a:spcAft>
                <a:spcPts val="0"/>
              </a:spcAft>
              <a:buClr>
                <a:schemeClr val="dk1"/>
              </a:buClr>
              <a:buSzPts val="1100"/>
              <a:buFont typeface="Arial"/>
              <a:buNone/>
            </a:pPr>
            <a:endParaRPr lang="en-US" altLang="zh-TW" dirty="0"/>
          </a:p>
          <a:p>
            <a:pPr marL="0" lvl="0" indent="0" algn="l" rtl="0">
              <a:spcBef>
                <a:spcPts val="0"/>
              </a:spcBef>
              <a:spcAft>
                <a:spcPts val="0"/>
              </a:spcAft>
              <a:buClr>
                <a:schemeClr val="dk1"/>
              </a:buClr>
              <a:buSzPts val="1100"/>
              <a:buFont typeface="Arial"/>
              <a:buNone/>
            </a:pPr>
            <a:r>
              <a:rPr lang="en-US" altLang="zh-TW" dirty="0"/>
              <a:t>Table 1 shows circuit-level parameters based on 7T SRAM design, including the hardware configuration, precision, area and energy for key circuit modules.</a:t>
            </a:r>
          </a:p>
          <a:p>
            <a:pPr marL="0" lvl="0" indent="0" algn="l" rtl="0">
              <a:spcBef>
                <a:spcPts val="0"/>
              </a:spcBef>
              <a:spcAft>
                <a:spcPts val="0"/>
              </a:spcAft>
              <a:buClr>
                <a:schemeClr val="dk1"/>
              </a:buClr>
              <a:buSzPts val="1100"/>
              <a:buFont typeface="Arial"/>
              <a:buNone/>
            </a:pPr>
            <a:endParaRPr lang="en-US" altLang="zh-TW" dirty="0"/>
          </a:p>
          <a:p>
            <a:pPr marL="0" lvl="0" indent="0" algn="l" rtl="0">
              <a:spcBef>
                <a:spcPts val="0"/>
              </a:spcBef>
              <a:spcAft>
                <a:spcPts val="0"/>
              </a:spcAft>
              <a:buClr>
                <a:schemeClr val="dk1"/>
              </a:buClr>
              <a:buSzPts val="1100"/>
              <a:buFont typeface="Arial"/>
              <a:buNone/>
            </a:pPr>
            <a:r>
              <a:rPr lang="en-US" altLang="zh-TW" dirty="0"/>
              <a:t>As we see here, the SRAM array area of 8T is larger than 7T.</a:t>
            </a:r>
          </a:p>
          <a:p>
            <a:pPr marL="0" lvl="0" indent="0" algn="l" rtl="0">
              <a:spcBef>
                <a:spcPts val="0"/>
              </a:spcBef>
              <a:spcAft>
                <a:spcPts val="0"/>
              </a:spcAft>
              <a:buClr>
                <a:schemeClr val="dk1"/>
              </a:buClr>
              <a:buSzPts val="1100"/>
              <a:buFont typeface="Arial"/>
              <a:buNone/>
            </a:pPr>
            <a:r>
              <a:rPr lang="en-US" altLang="zh-TW" dirty="0"/>
              <a:t>Since the bi-direction read, 8T need more space to store the data, so the L1 Buffer, output buffer, L2 Buffer, Global Buffer of 8T are twice as 7T.</a:t>
            </a:r>
          </a:p>
        </p:txBody>
      </p:sp>
      <p:sp>
        <p:nvSpPr>
          <p:cNvPr id="222" name="Google Shape;222;gb3807469ad_0_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aac6fccb60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aac6fccb60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tLang="zh-TW" dirty="0"/>
              <a:t>They compare the proposed CIMAT architectures with a baseline design with regular 6T SRAM array with row-by-row read.</a:t>
            </a:r>
          </a:p>
          <a:p>
            <a:pPr marL="0" lvl="0" indent="0" algn="l" rtl="0">
              <a:spcBef>
                <a:spcPts val="0"/>
              </a:spcBef>
              <a:spcAft>
                <a:spcPts val="0"/>
              </a:spcAft>
              <a:buNone/>
            </a:pPr>
            <a:r>
              <a:rPr lang="en-US" altLang="zh-TW" dirty="0"/>
              <a:t>This table shows the comparison of performance between 7T/8T SRAM based architecture and the baseline.</a:t>
            </a:r>
          </a:p>
          <a:p>
            <a:pPr marL="0" lvl="0" indent="0" algn="l" rtl="0">
              <a:spcBef>
                <a:spcPts val="0"/>
              </a:spcBef>
              <a:spcAft>
                <a:spcPts val="0"/>
              </a:spcAft>
              <a:buNone/>
            </a:pPr>
            <a:r>
              <a:rPr lang="en-US" altLang="zh-TW" dirty="0"/>
              <a:t>The batch size for training is fixed to 128 ImageNet images per batch.</a:t>
            </a:r>
          </a:p>
          <a:p>
            <a:pPr marL="0" lvl="0" indent="0" algn="l" rtl="0">
              <a:spcBef>
                <a:spcPts val="0"/>
              </a:spcBef>
              <a:spcAft>
                <a:spcPts val="0"/>
              </a:spcAft>
              <a:buNone/>
            </a:pPr>
            <a:r>
              <a:rPr lang="en-US" altLang="zh-TW" dirty="0"/>
              <a:t>The energy efficiency in terms of TOPS/W, the frame rate in terms of FPS and the</a:t>
            </a:r>
          </a:p>
          <a:p>
            <a:pPr marL="0" lvl="0" indent="0" algn="l" rtl="0">
              <a:spcBef>
                <a:spcPts val="0"/>
              </a:spcBef>
              <a:spcAft>
                <a:spcPts val="0"/>
              </a:spcAft>
              <a:buNone/>
            </a:pPr>
            <a:r>
              <a:rPr lang="en-US" altLang="zh-TW" dirty="0"/>
              <a:t>chip area are evaluated for FF, BP and weight update, respectively.</a:t>
            </a:r>
          </a:p>
          <a:p>
            <a:pPr marL="0" lvl="0" indent="0" algn="l" rtl="0">
              <a:spcBef>
                <a:spcPts val="0"/>
              </a:spcBef>
              <a:spcAft>
                <a:spcPts val="0"/>
              </a:spcAft>
              <a:buNone/>
            </a:pPr>
            <a:r>
              <a:rPr lang="en-US" altLang="zh-TW" dirty="0"/>
              <a:t>Here, BP performance includes both error calculation and gradient calculation.</a:t>
            </a:r>
          </a:p>
          <a:p>
            <a:pPr marL="0" lvl="0" indent="0" algn="l" rtl="0">
              <a:spcBef>
                <a:spcPts val="0"/>
              </a:spcBef>
              <a:spcAft>
                <a:spcPts val="0"/>
              </a:spcAft>
              <a:buNone/>
            </a:pPr>
            <a:r>
              <a:rPr lang="en-US" altLang="zh-TW" dirty="0"/>
              <a:t>As we see here, energy efficiency of CIMAT for both FF and BP process is much improved over that of baseline.</a:t>
            </a:r>
          </a:p>
          <a:p>
            <a:pPr marL="0" lvl="0" indent="0" algn="l" rtl="0">
              <a:spcBef>
                <a:spcPts val="0"/>
              </a:spcBef>
              <a:spcAft>
                <a:spcPts val="0"/>
              </a:spcAft>
              <a:buNone/>
            </a:pPr>
            <a:endParaRPr lang="en-US" altLang="zh-TW" dirty="0"/>
          </a:p>
          <a:p>
            <a:pPr marL="0" lvl="0" indent="0" algn="l" rtl="0">
              <a:spcBef>
                <a:spcPts val="0"/>
              </a:spcBef>
              <a:spcAft>
                <a:spcPts val="0"/>
              </a:spcAft>
              <a:buNone/>
            </a:pPr>
            <a:r>
              <a:rPr lang="en-US" altLang="zh-TW" dirty="0"/>
              <a:t>Besides, with the transpose SRAM design, area for BP process is much smaller than baseline due to shared CIM arrays and elimination of additional digital circuit for error calculation.</a:t>
            </a:r>
          </a:p>
          <a:p>
            <a:pPr marL="0" lvl="0" indent="0" algn="l" rtl="0">
              <a:spcBef>
                <a:spcPts val="0"/>
              </a:spcBef>
              <a:spcAft>
                <a:spcPts val="0"/>
              </a:spcAft>
              <a:buNone/>
            </a:pPr>
            <a:endParaRPr lang="en-US" altLang="zh-TW" dirty="0"/>
          </a:p>
          <a:p>
            <a:pPr marL="0" lvl="0" indent="0" algn="l" rtl="0">
              <a:spcBef>
                <a:spcPts val="0"/>
              </a:spcBef>
              <a:spcAft>
                <a:spcPts val="0"/>
              </a:spcAft>
              <a:buNone/>
            </a:pPr>
            <a:r>
              <a:rPr lang="en-US" altLang="zh-TW" dirty="0"/>
              <a:t>Compared to near-memory computation baseline, 7T SRAM based CIMAT training architecture can achieve overall</a:t>
            </a:r>
          </a:p>
          <a:p>
            <a:pPr marL="0" lvl="0" indent="0" algn="l" rtl="0">
              <a:spcBef>
                <a:spcPts val="0"/>
              </a:spcBef>
              <a:spcAft>
                <a:spcPts val="0"/>
              </a:spcAft>
              <a:buNone/>
            </a:pPr>
            <a:r>
              <a:rPr lang="en-US" altLang="zh-TW" dirty="0"/>
              <a:t>4.34 speed up and 3.38 improvement in energy efficiency with 0.5 chip area</a:t>
            </a:r>
          </a:p>
          <a:p>
            <a:pPr marL="0" lvl="0" indent="0" algn="l" rtl="0">
              <a:spcBef>
                <a:spcPts val="0"/>
              </a:spcBef>
              <a:spcAft>
                <a:spcPts val="0"/>
              </a:spcAft>
              <a:buNone/>
            </a:pPr>
            <a:endParaRPr lang="en-US" altLang="zh-TW" dirty="0"/>
          </a:p>
          <a:p>
            <a:pPr marL="0" lvl="0" indent="0" algn="l" rtl="0">
              <a:spcBef>
                <a:spcPts val="0"/>
              </a:spcBef>
              <a:spcAft>
                <a:spcPts val="0"/>
              </a:spcAft>
              <a:buNone/>
            </a:pPr>
            <a:r>
              <a:rPr lang="en-US" altLang="zh-TW" dirty="0"/>
              <a:t>8T based CIMAT can further increase energy efficiency and throughput with 0.74 chip area.</a:t>
            </a:r>
          </a:p>
          <a:p>
            <a:pPr marL="0" lvl="0" indent="0" algn="l" rtl="0">
              <a:spcBef>
                <a:spcPts val="0"/>
              </a:spcBef>
              <a:spcAft>
                <a:spcPts val="0"/>
              </a:spcAft>
              <a:buNone/>
            </a:pPr>
            <a:endParaRPr lang="en-US" altLang="zh-TW" dirty="0"/>
          </a:p>
          <a:p>
            <a:pPr marL="0" lvl="0" indent="0" algn="l" rtl="0">
              <a:spcBef>
                <a:spcPts val="0"/>
              </a:spcBef>
              <a:spcAft>
                <a:spcPts val="0"/>
              </a:spcAft>
              <a:buNone/>
            </a:pPr>
            <a:r>
              <a:rPr lang="en-US" altLang="zh-TW" dirty="0"/>
              <a:t>Figure 12 compares the performance and energy efficiency of CIMAT with the GPU-based implementation, proposed near-memory computation baseline and Neural Cache which is a state-of-the-art hardware accelerating DNN inference using SRAM-based in-memory computing architecture.</a:t>
            </a:r>
          </a:p>
          <a:p>
            <a:pPr marL="0" lvl="0" indent="0" algn="l" rtl="0">
              <a:spcBef>
                <a:spcPts val="0"/>
              </a:spcBef>
              <a:spcAft>
                <a:spcPts val="0"/>
              </a:spcAft>
              <a:buNone/>
            </a:pPr>
            <a:endParaRPr lang="en-US" altLang="zh-TW" dirty="0"/>
          </a:p>
          <a:p>
            <a:pPr marL="0" lvl="0" indent="0" algn="l" rtl="0">
              <a:spcBef>
                <a:spcPts val="0"/>
              </a:spcBef>
              <a:spcAft>
                <a:spcPts val="0"/>
              </a:spcAft>
              <a:buNone/>
            </a:pPr>
            <a:r>
              <a:rPr lang="en-US" altLang="zh-TW" dirty="0"/>
              <a:t>For GPU platform, the experiments are performed using </a:t>
            </a:r>
            <a:r>
              <a:rPr lang="en-US" altLang="zh-TW" dirty="0" err="1"/>
              <a:t>Pytorch</a:t>
            </a:r>
            <a:r>
              <a:rPr lang="en-US" altLang="zh-TW" dirty="0"/>
              <a:t> running on NVidia Titan RTX.</a:t>
            </a:r>
          </a:p>
          <a:p>
            <a:pPr marL="0" lvl="0" indent="0" algn="l" rtl="0">
              <a:spcBef>
                <a:spcPts val="0"/>
              </a:spcBef>
              <a:spcAft>
                <a:spcPts val="0"/>
              </a:spcAft>
              <a:buNone/>
            </a:pPr>
            <a:r>
              <a:rPr lang="en-US" altLang="zh-TW" dirty="0"/>
              <a:t>They use NVidia-SMI tool for GPU power measurement.</a:t>
            </a:r>
          </a:p>
          <a:p>
            <a:pPr marL="0" lvl="0" indent="0" algn="l" rtl="0">
              <a:spcBef>
                <a:spcPts val="0"/>
              </a:spcBef>
              <a:spcAft>
                <a:spcPts val="0"/>
              </a:spcAft>
              <a:buNone/>
            </a:pPr>
            <a:endParaRPr lang="en-US" altLang="zh-TW" dirty="0"/>
          </a:p>
          <a:p>
            <a:pPr marL="0" lvl="0" indent="0" algn="l" rtl="0">
              <a:spcBef>
                <a:spcPts val="0"/>
              </a:spcBef>
              <a:spcAft>
                <a:spcPts val="0"/>
              </a:spcAft>
              <a:buNone/>
            </a:pPr>
            <a:r>
              <a:rPr lang="en-US" altLang="zh-TW" dirty="0"/>
              <a:t>For Neural Cache, we used 28 TOPS and 52.92W average power at 22nm technology.</a:t>
            </a:r>
          </a:p>
          <a:p>
            <a:pPr marL="0" lvl="0" indent="0" algn="l" rtl="0">
              <a:spcBef>
                <a:spcPts val="0"/>
              </a:spcBef>
              <a:spcAft>
                <a:spcPts val="0"/>
              </a:spcAft>
              <a:buNone/>
            </a:pPr>
            <a:endParaRPr lang="en-US" altLang="zh-TW" dirty="0"/>
          </a:p>
          <a:p>
            <a:pPr marL="0" lvl="0" indent="0" algn="l" rtl="0">
              <a:spcBef>
                <a:spcPts val="0"/>
              </a:spcBef>
              <a:spcAft>
                <a:spcPts val="0"/>
              </a:spcAft>
              <a:buNone/>
            </a:pPr>
            <a:r>
              <a:rPr lang="en-US" altLang="zh-TW" dirty="0"/>
              <a:t>Their evaluation shows that CIMAT 7T design can achieve on average 7.4 speedup and 100 energy efficiency in</a:t>
            </a:r>
          </a:p>
          <a:p>
            <a:pPr marL="0" lvl="0" indent="0" algn="l" rtl="0">
              <a:spcBef>
                <a:spcPts val="0"/>
              </a:spcBef>
              <a:spcAft>
                <a:spcPts val="0"/>
              </a:spcAft>
              <a:buNone/>
            </a:pPr>
            <a:r>
              <a:rPr lang="en-US" altLang="zh-TW" dirty="0"/>
              <a:t>training as compared to GPU-based approach.</a:t>
            </a:r>
          </a:p>
          <a:p>
            <a:pPr marL="0" lvl="0" indent="0" algn="l" rtl="0">
              <a:spcBef>
                <a:spcPts val="0"/>
              </a:spcBef>
              <a:spcAft>
                <a:spcPts val="0"/>
              </a:spcAft>
              <a:buNone/>
            </a:pPr>
            <a:endParaRPr lang="en-US" altLang="zh-TW" dirty="0"/>
          </a:p>
          <a:p>
            <a:pPr marL="0" lvl="0" indent="0" algn="l" rtl="0">
              <a:spcBef>
                <a:spcPts val="0"/>
              </a:spcBef>
              <a:spcAft>
                <a:spcPts val="0"/>
              </a:spcAft>
              <a:buNone/>
            </a:pPr>
            <a:r>
              <a:rPr lang="en-US" altLang="zh-TW" dirty="0"/>
              <a:t>Compared to Neural Cache, CIMAT provides 78.7 speedup and 53x higher energy efficiency in feed-forward and could support</a:t>
            </a:r>
          </a:p>
          <a:p>
            <a:pPr marL="0" lvl="0" indent="0" algn="l" rtl="0">
              <a:spcBef>
                <a:spcPts val="0"/>
              </a:spcBef>
              <a:spcAft>
                <a:spcPts val="0"/>
              </a:spcAft>
              <a:buNone/>
            </a:pPr>
            <a:r>
              <a:rPr lang="en-US" altLang="zh-TW" dirty="0"/>
              <a:t>training instead of inference only. </a:t>
            </a:r>
          </a:p>
          <a:p>
            <a:pPr marL="0" lvl="0" indent="0" algn="l" rtl="0">
              <a:spcBef>
                <a:spcPts val="0"/>
              </a:spcBef>
              <a:spcAft>
                <a:spcPts val="0"/>
              </a:spcAft>
              <a:buNone/>
            </a:pPr>
            <a:endParaRPr lang="en-US" altLang="zh-TW" dirty="0"/>
          </a:p>
          <a:p>
            <a:pPr marL="0" lvl="0" indent="0" algn="l" rtl="0">
              <a:spcBef>
                <a:spcPts val="0"/>
              </a:spcBef>
              <a:spcAft>
                <a:spcPts val="0"/>
              </a:spcAft>
              <a:buNone/>
            </a:pPr>
            <a:r>
              <a:rPr lang="en-US" altLang="zh-TW" dirty="0"/>
              <a:t>They also compares CIMAT training performance over inference with 7T and 8T structure.</a:t>
            </a:r>
          </a:p>
          <a:p>
            <a:pPr marL="0" lvl="0" indent="0" algn="l" rtl="0">
              <a:spcBef>
                <a:spcPts val="0"/>
              </a:spcBef>
              <a:spcAft>
                <a:spcPts val="0"/>
              </a:spcAft>
              <a:buNone/>
            </a:pPr>
            <a:endParaRPr lang="en-US" altLang="zh-TW" dirty="0"/>
          </a:p>
          <a:p>
            <a:pPr marL="0" lvl="0" indent="0" algn="l" rtl="0">
              <a:spcBef>
                <a:spcPts val="0"/>
              </a:spcBef>
              <a:spcAft>
                <a:spcPts val="0"/>
              </a:spcAft>
              <a:buNone/>
            </a:pPr>
            <a:r>
              <a:rPr lang="en-US" altLang="zh-TW" dirty="0"/>
              <a:t>For throughput, 8T design could provides almost same speed for both inference and training while the training speed of 7T design is limited to less than 1/10 of inference.</a:t>
            </a:r>
          </a:p>
          <a:p>
            <a:pPr marL="0" lvl="0" indent="0" algn="l" rtl="0">
              <a:spcBef>
                <a:spcPts val="0"/>
              </a:spcBef>
              <a:spcAft>
                <a:spcPts val="0"/>
              </a:spcAft>
              <a:buNone/>
            </a:pPr>
            <a:r>
              <a:rPr lang="en-US" altLang="zh-TW" dirty="0"/>
              <a:t>The higher throughput of 8T design comes from the inter-pipeline between training processes as shown before.</a:t>
            </a:r>
          </a:p>
        </p:txBody>
      </p:sp>
      <p:sp>
        <p:nvSpPr>
          <p:cNvPr id="230" name="Google Shape;230;gaac6fccb60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ac6fccb60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ac6fccb60_0_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Q&amp;A?</a:t>
            </a:r>
            <a:endParaRPr/>
          </a:p>
        </p:txBody>
      </p:sp>
      <p:sp>
        <p:nvSpPr>
          <p:cNvPr id="239" name="Google Shape;239;gaac6fccb60_0_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lvl="0" indent="0" algn="l" rtl="0">
              <a:lnSpc>
                <a:spcPct val="115000"/>
              </a:lnSpc>
              <a:spcBef>
                <a:spcPts val="0"/>
              </a:spcBef>
              <a:spcAft>
                <a:spcPts val="0"/>
              </a:spcAft>
              <a:buClr>
                <a:schemeClr val="dk1"/>
              </a:buClr>
              <a:buSzPts val="1100"/>
              <a:buFont typeface="Arial"/>
              <a:buNone/>
            </a:pPr>
            <a:r>
              <a:rPr lang="en-US" altLang="zh-TW" dirty="0"/>
              <a:t>Raised the accuracy is the important things in machine learning.</a:t>
            </a:r>
          </a:p>
          <a:p>
            <a:pPr marL="0" lvl="0" indent="0" algn="l" rtl="0">
              <a:lnSpc>
                <a:spcPct val="115000"/>
              </a:lnSpc>
              <a:spcBef>
                <a:spcPts val="0"/>
              </a:spcBef>
              <a:spcAft>
                <a:spcPts val="0"/>
              </a:spcAft>
              <a:buClr>
                <a:schemeClr val="dk1"/>
              </a:buClr>
              <a:buSzPts val="1100"/>
              <a:buFont typeface="Arial"/>
              <a:buNone/>
            </a:pPr>
            <a:r>
              <a:rPr lang="en-US" altLang="zh-TW" dirty="0"/>
              <a:t>To increase depth and size so that the accuracy is raised of DNNs, need to large computational resource and memory storage for high-precision MAC operation.</a:t>
            </a:r>
          </a:p>
          <a:p>
            <a:pPr marL="0" lvl="0" indent="0" algn="l" rtl="0">
              <a:lnSpc>
                <a:spcPct val="115000"/>
              </a:lnSpc>
              <a:spcBef>
                <a:spcPts val="0"/>
              </a:spcBef>
              <a:spcAft>
                <a:spcPts val="0"/>
              </a:spcAft>
              <a:buClr>
                <a:schemeClr val="dk1"/>
              </a:buClr>
              <a:buSzPts val="1100"/>
              <a:buFont typeface="Arial"/>
              <a:buNone/>
            </a:pPr>
            <a:r>
              <a:rPr lang="en-US" altLang="zh-TW" dirty="0"/>
              <a:t>At the cloud, GPU is popular hardware for DNN training.</a:t>
            </a:r>
          </a:p>
          <a:p>
            <a:pPr marL="0" lvl="0" indent="0" algn="l" rtl="0">
              <a:lnSpc>
                <a:spcPct val="115000"/>
              </a:lnSpc>
              <a:spcBef>
                <a:spcPts val="0"/>
              </a:spcBef>
              <a:spcAft>
                <a:spcPts val="0"/>
              </a:spcAft>
              <a:buClr>
                <a:schemeClr val="dk1"/>
              </a:buClr>
              <a:buSzPts val="1100"/>
              <a:buFont typeface="Arial"/>
              <a:buNone/>
            </a:pPr>
            <a:r>
              <a:rPr lang="en-US" altLang="zh-TW" dirty="0"/>
              <a:t>But on-chip, there are many efforts for design accelerators  for inference and training.</a:t>
            </a:r>
          </a:p>
          <a:p>
            <a:pPr marL="0" lvl="0" indent="0" algn="l" rtl="0">
              <a:lnSpc>
                <a:spcPct val="115000"/>
              </a:lnSpc>
              <a:spcBef>
                <a:spcPts val="0"/>
              </a:spcBef>
              <a:spcAft>
                <a:spcPts val="0"/>
              </a:spcAft>
              <a:buClr>
                <a:schemeClr val="dk1"/>
              </a:buClr>
              <a:buSzPts val="1100"/>
              <a:buFont typeface="Arial"/>
              <a:buNone/>
            </a:pPr>
            <a:r>
              <a:rPr lang="en-US" altLang="zh-TW" dirty="0"/>
              <a:t>Parallel computation can optimize data, but weight and intermediate data need to frequent back and forth.</a:t>
            </a:r>
          </a:p>
          <a:p>
            <a:pPr marL="0" lvl="0" indent="0" algn="l" rtl="0">
              <a:lnSpc>
                <a:spcPct val="115000"/>
              </a:lnSpc>
              <a:spcBef>
                <a:spcPts val="0"/>
              </a:spcBef>
              <a:spcAft>
                <a:spcPts val="0"/>
              </a:spcAft>
              <a:buSzPts val="1100"/>
              <a:buNone/>
            </a:pPr>
            <a:r>
              <a:rPr lang="en-US" altLang="zh-TW" dirty="0"/>
              <a:t>CIM Architecture can solve this problem and speed up DNN hardware.</a:t>
            </a:r>
          </a:p>
        </p:txBody>
      </p:sp>
      <p:sp>
        <p:nvSpPr>
          <p:cNvPr id="4" name="投影片編號版面配置區 3"/>
          <p:cNvSpPr>
            <a:spLocks noGrp="1"/>
          </p:cNvSpPr>
          <p:nvPr>
            <p:ph type="sldNum" sz="quarter" idx="5"/>
          </p:nvPr>
        </p:nvSpPr>
        <p:spPr/>
        <p:txBody>
          <a:bodyPr/>
          <a:lstStyle/>
          <a:p>
            <a:fld id="{0E0EE3E6-C60A-487E-8337-41EBE62F9A81}" type="slidenum">
              <a:rPr lang="zh-TW" altLang="en-US" smtClean="0"/>
              <a:t>4</a:t>
            </a:fld>
            <a:endParaRPr lang="zh-TW" altLang="en-US"/>
          </a:p>
        </p:txBody>
      </p:sp>
    </p:spTree>
    <p:extLst>
      <p:ext uri="{BB962C8B-B14F-4D97-AF65-F5344CB8AC3E}">
        <p14:creationId xmlns:p14="http://schemas.microsoft.com/office/powerpoint/2010/main" val="1376249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lvl="0" indent="0" algn="l" rtl="0">
              <a:lnSpc>
                <a:spcPct val="115000"/>
              </a:lnSpc>
              <a:spcBef>
                <a:spcPts val="0"/>
              </a:spcBef>
              <a:spcAft>
                <a:spcPts val="0"/>
              </a:spcAft>
              <a:buClr>
                <a:schemeClr val="dk1"/>
              </a:buClr>
              <a:buSzPts val="1100"/>
              <a:buFont typeface="Arial"/>
              <a:buNone/>
            </a:pPr>
            <a:r>
              <a:rPr lang="en-US" altLang="zh-TW" dirty="0"/>
              <a:t>Lets introduce DNN training.</a:t>
            </a:r>
          </a:p>
          <a:p>
            <a:pPr marL="0" lvl="0" indent="0" algn="l" rtl="0">
              <a:lnSpc>
                <a:spcPct val="115000"/>
              </a:lnSpc>
              <a:spcBef>
                <a:spcPts val="0"/>
              </a:spcBef>
              <a:spcAft>
                <a:spcPts val="0"/>
              </a:spcAft>
              <a:buClr>
                <a:schemeClr val="dk1"/>
              </a:buClr>
              <a:buSzPts val="1100"/>
              <a:buFont typeface="Arial"/>
              <a:buNone/>
            </a:pPr>
            <a:endParaRPr lang="en-US" altLang="zh-TW" dirty="0"/>
          </a:p>
          <a:p>
            <a:pPr marL="0" lvl="0" indent="0" algn="l" rtl="0">
              <a:lnSpc>
                <a:spcPct val="115000"/>
              </a:lnSpc>
              <a:spcBef>
                <a:spcPts val="0"/>
              </a:spcBef>
              <a:spcAft>
                <a:spcPts val="0"/>
              </a:spcAft>
              <a:buClr>
                <a:schemeClr val="dk1"/>
              </a:buClr>
              <a:buSzPts val="1100"/>
              <a:buFont typeface="Arial"/>
              <a:buNone/>
            </a:pPr>
            <a:r>
              <a:rPr lang="en-US" altLang="zh-TW" dirty="0"/>
              <a:t>DNN is an algorithm in machine learning.</a:t>
            </a:r>
          </a:p>
          <a:p>
            <a:pPr marL="0" lvl="0" indent="0" algn="l" rtl="0">
              <a:lnSpc>
                <a:spcPct val="115000"/>
              </a:lnSpc>
              <a:spcBef>
                <a:spcPts val="0"/>
              </a:spcBef>
              <a:spcAft>
                <a:spcPts val="0"/>
              </a:spcAft>
              <a:buClr>
                <a:schemeClr val="dk1"/>
              </a:buClr>
              <a:buSzPts val="1100"/>
              <a:buFont typeface="Arial"/>
              <a:buNone/>
            </a:pPr>
            <a:r>
              <a:rPr lang="en-US" altLang="zh-TW" dirty="0"/>
              <a:t>Need to get them a lot of data to calculate the weight of this module.</a:t>
            </a:r>
          </a:p>
          <a:p>
            <a:pPr marL="0" lvl="0" indent="0" algn="l" rtl="0">
              <a:lnSpc>
                <a:spcPct val="115000"/>
              </a:lnSpc>
              <a:spcBef>
                <a:spcPts val="0"/>
              </a:spcBef>
              <a:spcAft>
                <a:spcPts val="0"/>
              </a:spcAft>
              <a:buClr>
                <a:schemeClr val="dk1"/>
              </a:buClr>
              <a:buSzPts val="1100"/>
              <a:buFont typeface="Arial"/>
              <a:buNone/>
            </a:pPr>
            <a:endParaRPr lang="en-US" altLang="zh-TW" dirty="0"/>
          </a:p>
          <a:p>
            <a:pPr marL="0" lvl="0" indent="0" algn="l" rtl="0">
              <a:lnSpc>
                <a:spcPct val="115000"/>
              </a:lnSpc>
              <a:spcBef>
                <a:spcPts val="0"/>
              </a:spcBef>
              <a:spcAft>
                <a:spcPts val="0"/>
              </a:spcAft>
              <a:buClr>
                <a:schemeClr val="dk1"/>
              </a:buClr>
              <a:buSzPts val="1100"/>
              <a:buFont typeface="Arial"/>
              <a:buNone/>
            </a:pPr>
            <a:r>
              <a:rPr lang="en-US" altLang="zh-TW" dirty="0"/>
              <a:t>Generally, the data will be randomly divided into two class for training and inference.</a:t>
            </a:r>
          </a:p>
          <a:p>
            <a:pPr marL="0" lvl="0" indent="0" algn="l" rtl="0">
              <a:lnSpc>
                <a:spcPct val="115000"/>
              </a:lnSpc>
              <a:spcBef>
                <a:spcPts val="0"/>
              </a:spcBef>
              <a:spcAft>
                <a:spcPts val="0"/>
              </a:spcAft>
              <a:buClr>
                <a:schemeClr val="dk1"/>
              </a:buClr>
              <a:buSzPts val="1100"/>
              <a:buFont typeface="Arial"/>
              <a:buNone/>
            </a:pPr>
            <a:r>
              <a:rPr lang="en-US" altLang="zh-TW" dirty="0"/>
              <a:t>Training data is used to adjust the random weight to the correct weight.</a:t>
            </a:r>
          </a:p>
          <a:p>
            <a:pPr marL="0" lvl="0" indent="0" algn="l" rtl="0">
              <a:lnSpc>
                <a:spcPct val="115000"/>
              </a:lnSpc>
              <a:spcBef>
                <a:spcPts val="0"/>
              </a:spcBef>
              <a:spcAft>
                <a:spcPts val="0"/>
              </a:spcAft>
              <a:buClr>
                <a:schemeClr val="dk1"/>
              </a:buClr>
              <a:buSzPts val="1100"/>
              <a:buFont typeface="Arial"/>
              <a:buNone/>
            </a:pPr>
            <a:r>
              <a:rPr lang="en-US" altLang="zh-TW" dirty="0"/>
              <a:t>Inference data will not be used to adjust the weight, They are used to tell you how accurate this set of data is.</a:t>
            </a:r>
          </a:p>
          <a:p>
            <a:pPr marL="0" lvl="0" indent="0" algn="l" rtl="0">
              <a:lnSpc>
                <a:spcPct val="115000"/>
              </a:lnSpc>
              <a:spcBef>
                <a:spcPts val="0"/>
              </a:spcBef>
              <a:spcAft>
                <a:spcPts val="0"/>
              </a:spcAft>
              <a:buClr>
                <a:schemeClr val="dk1"/>
              </a:buClr>
              <a:buSzPts val="1100"/>
              <a:buFont typeface="Arial"/>
              <a:buNone/>
            </a:pPr>
            <a:endParaRPr lang="en-US" altLang="zh-TW" dirty="0"/>
          </a:p>
          <a:p>
            <a:pPr marL="0" lvl="0" indent="0" algn="l" rtl="0">
              <a:lnSpc>
                <a:spcPct val="115000"/>
              </a:lnSpc>
              <a:spcBef>
                <a:spcPts val="0"/>
              </a:spcBef>
              <a:spcAft>
                <a:spcPts val="0"/>
              </a:spcAft>
              <a:buClr>
                <a:schemeClr val="dk1"/>
              </a:buClr>
              <a:buSzPts val="1100"/>
              <a:buFont typeface="Arial"/>
              <a:buNone/>
            </a:pPr>
            <a:r>
              <a:rPr lang="en-US" altLang="zh-TW" dirty="0"/>
              <a:t>We can divided into four major steps of DNN training.</a:t>
            </a:r>
          </a:p>
          <a:p>
            <a:pPr marL="0" lvl="0" indent="0" algn="l" rtl="0">
              <a:lnSpc>
                <a:spcPct val="115000"/>
              </a:lnSpc>
              <a:spcBef>
                <a:spcPts val="0"/>
              </a:spcBef>
              <a:spcAft>
                <a:spcPts val="0"/>
              </a:spcAft>
              <a:buClr>
                <a:schemeClr val="dk1"/>
              </a:buClr>
              <a:buSzPts val="1100"/>
              <a:buFont typeface="Arial"/>
              <a:buNone/>
            </a:pPr>
            <a:endParaRPr lang="en-US" altLang="zh-TW" dirty="0"/>
          </a:p>
          <a:p>
            <a:pPr marL="0" lvl="0" indent="0" algn="l" rtl="0">
              <a:lnSpc>
                <a:spcPct val="115000"/>
              </a:lnSpc>
              <a:spcBef>
                <a:spcPts val="0"/>
              </a:spcBef>
              <a:spcAft>
                <a:spcPts val="0"/>
              </a:spcAft>
              <a:buClr>
                <a:schemeClr val="dk1"/>
              </a:buClr>
              <a:buSzPts val="1100"/>
              <a:buFont typeface="Arial"/>
              <a:buNone/>
            </a:pPr>
            <a:r>
              <a:rPr lang="en-US" altLang="zh-TW" dirty="0"/>
              <a:t>FF, use input to get output through the original weight.</a:t>
            </a:r>
          </a:p>
          <a:p>
            <a:pPr marL="0" lvl="0" indent="0" algn="l" rtl="0">
              <a:lnSpc>
                <a:spcPct val="115000"/>
              </a:lnSpc>
              <a:spcBef>
                <a:spcPts val="0"/>
              </a:spcBef>
              <a:spcAft>
                <a:spcPts val="0"/>
              </a:spcAft>
              <a:buClr>
                <a:schemeClr val="dk1"/>
              </a:buClr>
              <a:buSzPts val="1100"/>
              <a:buFont typeface="Arial"/>
              <a:buNone/>
            </a:pPr>
            <a:r>
              <a:rPr lang="en-US" altLang="zh-TW" dirty="0"/>
              <a:t>Follow the left picture, look from left input to right output.</a:t>
            </a:r>
          </a:p>
          <a:p>
            <a:pPr marL="0" lvl="0" indent="0" algn="l" rtl="0">
              <a:lnSpc>
                <a:spcPct val="115000"/>
              </a:lnSpc>
              <a:spcBef>
                <a:spcPts val="0"/>
              </a:spcBef>
              <a:spcAft>
                <a:spcPts val="0"/>
              </a:spcAft>
              <a:buClr>
                <a:schemeClr val="dk1"/>
              </a:buClr>
              <a:buSzPts val="1100"/>
              <a:buFont typeface="Arial"/>
              <a:buNone/>
            </a:pPr>
            <a:endParaRPr lang="en-US" altLang="zh-TW" dirty="0"/>
          </a:p>
          <a:p>
            <a:pPr marL="0" lvl="0" indent="0" algn="l" rtl="0">
              <a:lnSpc>
                <a:spcPct val="115000"/>
              </a:lnSpc>
              <a:spcBef>
                <a:spcPts val="0"/>
              </a:spcBef>
              <a:spcAft>
                <a:spcPts val="0"/>
              </a:spcAft>
              <a:buClr>
                <a:schemeClr val="dk1"/>
              </a:buClr>
              <a:buSzPts val="1100"/>
              <a:buFont typeface="Arial"/>
              <a:buNone/>
            </a:pPr>
            <a:r>
              <a:rPr lang="en-US" altLang="zh-TW" dirty="0"/>
              <a:t>BP, use output that calculate from FF step to get the error of the previous layer.</a:t>
            </a:r>
          </a:p>
          <a:p>
            <a:pPr marL="0" lvl="0" indent="0" algn="l" rtl="0">
              <a:lnSpc>
                <a:spcPct val="115000"/>
              </a:lnSpc>
              <a:spcBef>
                <a:spcPts val="0"/>
              </a:spcBef>
              <a:spcAft>
                <a:spcPts val="0"/>
              </a:spcAft>
              <a:buClr>
                <a:schemeClr val="dk1"/>
              </a:buClr>
              <a:buSzPts val="1100"/>
              <a:buFont typeface="Arial"/>
              <a:buNone/>
            </a:pPr>
            <a:r>
              <a:rPr lang="en-US" altLang="zh-TW" dirty="0"/>
              <a:t>Still follow the left picture, but look from right output to left input.</a:t>
            </a:r>
          </a:p>
          <a:p>
            <a:pPr marL="0" lvl="0" indent="0" algn="l" rtl="0">
              <a:lnSpc>
                <a:spcPct val="115000"/>
              </a:lnSpc>
              <a:spcBef>
                <a:spcPts val="0"/>
              </a:spcBef>
              <a:spcAft>
                <a:spcPts val="0"/>
              </a:spcAft>
              <a:buClr>
                <a:schemeClr val="dk1"/>
              </a:buClr>
              <a:buSzPts val="1100"/>
              <a:buFont typeface="Arial"/>
              <a:buNone/>
            </a:pPr>
            <a:endParaRPr lang="en-US" altLang="zh-TW" dirty="0"/>
          </a:p>
          <a:p>
            <a:pPr marL="0" lvl="0" indent="0" algn="l" rtl="0">
              <a:lnSpc>
                <a:spcPct val="115000"/>
              </a:lnSpc>
              <a:spcBef>
                <a:spcPts val="0"/>
              </a:spcBef>
              <a:spcAft>
                <a:spcPts val="0"/>
              </a:spcAft>
              <a:buClr>
                <a:schemeClr val="dk1"/>
              </a:buClr>
              <a:buSzPts val="1100"/>
              <a:buFont typeface="Arial"/>
              <a:buNone/>
            </a:pPr>
            <a:r>
              <a:rPr lang="en-US" altLang="zh-TW" dirty="0"/>
              <a:t>Weight Gradient Calculation, use the error that calculate from BP step to get the error of the weight.</a:t>
            </a:r>
          </a:p>
          <a:p>
            <a:pPr marL="0" lvl="0" indent="0" algn="l" rtl="0">
              <a:lnSpc>
                <a:spcPct val="115000"/>
              </a:lnSpc>
              <a:spcBef>
                <a:spcPts val="0"/>
              </a:spcBef>
              <a:spcAft>
                <a:spcPts val="0"/>
              </a:spcAft>
              <a:buClr>
                <a:schemeClr val="dk1"/>
              </a:buClr>
              <a:buSzPts val="1100"/>
              <a:buFont typeface="Arial"/>
              <a:buNone/>
            </a:pPr>
            <a:r>
              <a:rPr lang="en-US" altLang="zh-TW" dirty="0"/>
              <a:t>Follow the right picture, we will get the gradient and adjust it to minimum cost.</a:t>
            </a:r>
          </a:p>
          <a:p>
            <a:pPr marL="0" lvl="0" indent="0" algn="l" rtl="0">
              <a:lnSpc>
                <a:spcPct val="115000"/>
              </a:lnSpc>
              <a:spcBef>
                <a:spcPts val="0"/>
              </a:spcBef>
              <a:spcAft>
                <a:spcPts val="0"/>
              </a:spcAft>
              <a:buClr>
                <a:schemeClr val="dk1"/>
              </a:buClr>
              <a:buSzPts val="1100"/>
              <a:buFont typeface="Arial"/>
              <a:buNone/>
            </a:pPr>
            <a:r>
              <a:rPr lang="en-US" altLang="zh-TW" dirty="0"/>
              <a:t>If the weight achieve the minimum cost, it is that we want to get.</a:t>
            </a:r>
          </a:p>
          <a:p>
            <a:pPr marL="0" lvl="0" indent="0" algn="l" rtl="0">
              <a:lnSpc>
                <a:spcPct val="115000"/>
              </a:lnSpc>
              <a:spcBef>
                <a:spcPts val="0"/>
              </a:spcBef>
              <a:spcAft>
                <a:spcPts val="0"/>
              </a:spcAft>
              <a:buClr>
                <a:schemeClr val="dk1"/>
              </a:buClr>
              <a:buSzPts val="1100"/>
              <a:buFont typeface="Arial"/>
              <a:buNone/>
            </a:pPr>
            <a:endParaRPr lang="en-US" altLang="zh-TW" dirty="0"/>
          </a:p>
          <a:p>
            <a:pPr marL="0" lvl="0" indent="0" algn="l" rtl="0">
              <a:lnSpc>
                <a:spcPct val="115000"/>
              </a:lnSpc>
              <a:spcBef>
                <a:spcPts val="0"/>
              </a:spcBef>
              <a:spcAft>
                <a:spcPts val="0"/>
              </a:spcAft>
              <a:buClr>
                <a:schemeClr val="dk1"/>
              </a:buClr>
              <a:buSzPts val="1100"/>
              <a:buFont typeface="Arial"/>
              <a:buNone/>
            </a:pPr>
            <a:r>
              <a:rPr lang="en-US" altLang="zh-TW" dirty="0"/>
              <a:t>Weight update, use the weight error that calculate from Weight Gradient Calculation to adjust the new weight. </a:t>
            </a:r>
          </a:p>
        </p:txBody>
      </p:sp>
      <p:sp>
        <p:nvSpPr>
          <p:cNvPr id="4" name="投影片編號版面配置區 3"/>
          <p:cNvSpPr>
            <a:spLocks noGrp="1"/>
          </p:cNvSpPr>
          <p:nvPr>
            <p:ph type="sldNum" sz="quarter" idx="5"/>
          </p:nvPr>
        </p:nvSpPr>
        <p:spPr/>
        <p:txBody>
          <a:bodyPr/>
          <a:lstStyle/>
          <a:p>
            <a:fld id="{0E0EE3E6-C60A-487E-8337-41EBE62F9A81}" type="slidenum">
              <a:rPr lang="zh-TW" altLang="en-US" smtClean="0"/>
              <a:t>5</a:t>
            </a:fld>
            <a:endParaRPr lang="zh-TW" altLang="en-US"/>
          </a:p>
        </p:txBody>
      </p:sp>
    </p:spTree>
    <p:extLst>
      <p:ext uri="{BB962C8B-B14F-4D97-AF65-F5344CB8AC3E}">
        <p14:creationId xmlns:p14="http://schemas.microsoft.com/office/powerpoint/2010/main" val="2963990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lvl="0" indent="0" algn="l" rtl="0">
              <a:lnSpc>
                <a:spcPct val="115000"/>
              </a:lnSpc>
              <a:spcBef>
                <a:spcPts val="0"/>
              </a:spcBef>
              <a:spcAft>
                <a:spcPts val="0"/>
              </a:spcAft>
              <a:buClr>
                <a:schemeClr val="dk1"/>
              </a:buClr>
              <a:buSzPts val="1100"/>
              <a:buFont typeface="Arial"/>
              <a:buNone/>
            </a:pPr>
            <a:r>
              <a:rPr lang="en-US" altLang="zh-TW" dirty="0"/>
              <a:t>Then , introduce the CIM structure.</a:t>
            </a:r>
          </a:p>
          <a:p>
            <a:pPr marL="0" lvl="0" indent="0" algn="l" rtl="0">
              <a:lnSpc>
                <a:spcPct val="115000"/>
              </a:lnSpc>
              <a:spcBef>
                <a:spcPts val="0"/>
              </a:spcBef>
              <a:spcAft>
                <a:spcPts val="0"/>
              </a:spcAft>
              <a:buClr>
                <a:schemeClr val="dk1"/>
              </a:buClr>
              <a:buSzPts val="1100"/>
              <a:buFont typeface="Arial"/>
              <a:buNone/>
            </a:pPr>
            <a:r>
              <a:rPr lang="en-US" altLang="zh-TW" dirty="0"/>
              <a:t>CIM can use MAC calculation and solve the problem of weight movement.</a:t>
            </a:r>
          </a:p>
          <a:p>
            <a:pPr marL="0" lvl="0" indent="0" algn="l" rtl="0">
              <a:lnSpc>
                <a:spcPct val="115000"/>
              </a:lnSpc>
              <a:spcBef>
                <a:spcPts val="0"/>
              </a:spcBef>
              <a:spcAft>
                <a:spcPts val="0"/>
              </a:spcAft>
              <a:buClr>
                <a:schemeClr val="dk1"/>
              </a:buClr>
              <a:buSzPts val="1100"/>
              <a:buFont typeface="Arial"/>
              <a:buNone/>
            </a:pPr>
            <a:r>
              <a:rPr lang="en-US" altLang="zh-TW" dirty="0"/>
              <a:t>But CIM proposed at present  just support DNN inference.</a:t>
            </a:r>
          </a:p>
          <a:p>
            <a:pPr marL="0" lvl="0" indent="0" algn="l" rtl="0">
              <a:lnSpc>
                <a:spcPct val="115000"/>
              </a:lnSpc>
              <a:spcBef>
                <a:spcPts val="0"/>
              </a:spcBef>
              <a:spcAft>
                <a:spcPts val="0"/>
              </a:spcAft>
              <a:buClr>
                <a:schemeClr val="dk1"/>
              </a:buClr>
              <a:buSzPts val="1100"/>
              <a:buFont typeface="Arial"/>
              <a:buNone/>
            </a:pPr>
            <a:r>
              <a:rPr lang="en-US" altLang="zh-TW" dirty="0"/>
              <a:t>if CIM use parallel access, it will improve the throughput and energy efficiency.</a:t>
            </a:r>
          </a:p>
          <a:p>
            <a:pPr marL="0" lvl="0" indent="0" algn="l" rtl="0">
              <a:lnSpc>
                <a:spcPct val="115000"/>
              </a:lnSpc>
              <a:spcBef>
                <a:spcPts val="0"/>
              </a:spcBef>
              <a:spcAft>
                <a:spcPts val="0"/>
              </a:spcAft>
              <a:buClr>
                <a:schemeClr val="dk1"/>
              </a:buClr>
              <a:buSzPts val="1100"/>
              <a:buFont typeface="Arial"/>
              <a:buNone/>
            </a:pPr>
            <a:r>
              <a:rPr lang="en-US" altLang="zh-TW" dirty="0"/>
              <a:t>But regular memory can get low-throughput in parallel transpose situation.</a:t>
            </a:r>
          </a:p>
          <a:p>
            <a:pPr marL="0" lvl="0" indent="0" algn="l" rtl="0">
              <a:lnSpc>
                <a:spcPct val="115000"/>
              </a:lnSpc>
              <a:spcBef>
                <a:spcPts val="0"/>
              </a:spcBef>
              <a:spcAft>
                <a:spcPts val="0"/>
              </a:spcAft>
              <a:buClr>
                <a:schemeClr val="dk1"/>
              </a:buClr>
              <a:buSzPts val="1100"/>
              <a:buFont typeface="Arial"/>
              <a:buNone/>
            </a:pPr>
            <a:r>
              <a:rPr lang="en-US" altLang="zh-TW" dirty="0"/>
              <a:t>So, we use SRAM for CIM to solve parallel problem.</a:t>
            </a:r>
          </a:p>
          <a:p>
            <a:pPr marL="0" lvl="0" indent="0" algn="l" rtl="0">
              <a:lnSpc>
                <a:spcPct val="115000"/>
              </a:lnSpc>
              <a:spcBef>
                <a:spcPts val="0"/>
              </a:spcBef>
              <a:spcAft>
                <a:spcPts val="0"/>
              </a:spcAft>
              <a:buClr>
                <a:schemeClr val="dk1"/>
              </a:buClr>
              <a:buSzPts val="1100"/>
              <a:buFont typeface="Arial"/>
              <a:buNone/>
            </a:pPr>
            <a:r>
              <a:rPr lang="en-US" altLang="zh-TW" dirty="0"/>
              <a:t>Just modify the SRAM bit-cell and periphery circuit can enable the parallel access.</a:t>
            </a:r>
          </a:p>
          <a:p>
            <a:pPr marL="0" lvl="0" indent="0" algn="l" rtl="0">
              <a:lnSpc>
                <a:spcPct val="115000"/>
              </a:lnSpc>
              <a:spcBef>
                <a:spcPts val="0"/>
              </a:spcBef>
              <a:spcAft>
                <a:spcPts val="0"/>
              </a:spcAft>
              <a:buClr>
                <a:schemeClr val="dk1"/>
              </a:buClr>
              <a:buSzPts val="1100"/>
              <a:buFont typeface="Arial"/>
              <a:buNone/>
            </a:pPr>
            <a:r>
              <a:rPr lang="en-US" altLang="zh-TW" dirty="0"/>
              <a:t>CIM base on SRAM can multi-bit inference.</a:t>
            </a:r>
          </a:p>
          <a:p>
            <a:pPr marL="0" lvl="0" indent="0" algn="l" rtl="0">
              <a:lnSpc>
                <a:spcPct val="115000"/>
              </a:lnSpc>
              <a:spcBef>
                <a:spcPts val="0"/>
              </a:spcBef>
              <a:spcAft>
                <a:spcPts val="0"/>
              </a:spcAft>
              <a:buClr>
                <a:schemeClr val="dk1"/>
              </a:buClr>
              <a:buSzPts val="1100"/>
              <a:buFont typeface="Arial"/>
              <a:buNone/>
            </a:pPr>
            <a:r>
              <a:rPr lang="en-US" altLang="zh-TW" dirty="0"/>
              <a:t>Then, they propose transpose CIM base on SRAM for multi-bit precision DNN.</a:t>
            </a:r>
          </a:p>
        </p:txBody>
      </p:sp>
      <p:sp>
        <p:nvSpPr>
          <p:cNvPr id="4" name="投影片編號版面配置區 3"/>
          <p:cNvSpPr>
            <a:spLocks noGrp="1"/>
          </p:cNvSpPr>
          <p:nvPr>
            <p:ph type="sldNum" sz="quarter" idx="5"/>
          </p:nvPr>
        </p:nvSpPr>
        <p:spPr/>
        <p:txBody>
          <a:bodyPr/>
          <a:lstStyle/>
          <a:p>
            <a:fld id="{0E0EE3E6-C60A-487E-8337-41EBE62F9A81}" type="slidenum">
              <a:rPr lang="zh-TW" altLang="en-US" smtClean="0"/>
              <a:t>6</a:t>
            </a:fld>
            <a:endParaRPr lang="zh-TW" altLang="en-US"/>
          </a:p>
        </p:txBody>
      </p:sp>
    </p:spTree>
    <p:extLst>
      <p:ext uri="{BB962C8B-B14F-4D97-AF65-F5344CB8AC3E}">
        <p14:creationId xmlns:p14="http://schemas.microsoft.com/office/powerpoint/2010/main" val="713512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lvl="0" indent="0" algn="l" rtl="0">
              <a:lnSpc>
                <a:spcPct val="115000"/>
              </a:lnSpc>
              <a:spcBef>
                <a:spcPts val="0"/>
              </a:spcBef>
              <a:spcAft>
                <a:spcPts val="0"/>
              </a:spcAft>
              <a:buClr>
                <a:schemeClr val="dk1"/>
              </a:buClr>
              <a:buSzPts val="1100"/>
              <a:buFont typeface="Arial"/>
              <a:buNone/>
            </a:pPr>
            <a:r>
              <a:rPr lang="en-US" altLang="zh-TW" dirty="0"/>
              <a:t>SRAM is composed of six transistors, also known as 6T SRAM.</a:t>
            </a:r>
          </a:p>
          <a:p>
            <a:pPr marL="0" lvl="0" indent="0" algn="l" rtl="0">
              <a:lnSpc>
                <a:spcPct val="115000"/>
              </a:lnSpc>
              <a:spcBef>
                <a:spcPts val="0"/>
              </a:spcBef>
              <a:spcAft>
                <a:spcPts val="0"/>
              </a:spcAft>
              <a:buClr>
                <a:schemeClr val="dk1"/>
              </a:buClr>
              <a:buSzPts val="1100"/>
              <a:buFont typeface="Arial"/>
              <a:buNone/>
            </a:pPr>
            <a:r>
              <a:rPr lang="en-US" altLang="zh-TW" dirty="0"/>
              <a:t>7T transpose SRAM is an improved version of 6T SRAM.</a:t>
            </a:r>
          </a:p>
          <a:p>
            <a:pPr marL="0" lvl="0" indent="0" algn="l" rtl="0">
              <a:lnSpc>
                <a:spcPct val="115000"/>
              </a:lnSpc>
              <a:spcBef>
                <a:spcPts val="0"/>
              </a:spcBef>
              <a:spcAft>
                <a:spcPts val="0"/>
              </a:spcAft>
              <a:buClr>
                <a:schemeClr val="dk1"/>
              </a:buClr>
              <a:buSzPts val="1100"/>
              <a:buFont typeface="Arial"/>
              <a:buNone/>
            </a:pPr>
            <a:endParaRPr lang="en-US" altLang="zh-TW" dirty="0"/>
          </a:p>
          <a:p>
            <a:pPr marL="0" lvl="0" indent="0" algn="l" rtl="0">
              <a:lnSpc>
                <a:spcPct val="115000"/>
              </a:lnSpc>
              <a:spcBef>
                <a:spcPts val="0"/>
              </a:spcBef>
              <a:spcAft>
                <a:spcPts val="0"/>
              </a:spcAft>
              <a:buClr>
                <a:schemeClr val="dk1"/>
              </a:buClr>
              <a:buSzPts val="1100"/>
              <a:buFont typeface="Arial"/>
              <a:buNone/>
            </a:pPr>
            <a:r>
              <a:rPr lang="en-US" altLang="zh-TW" dirty="0"/>
              <a:t>The advantage of 7T are small cell area overhead, bi-directional overhead and read-disturb-free-access.</a:t>
            </a:r>
          </a:p>
          <a:p>
            <a:pPr marL="0" lvl="0" indent="0" algn="l" rtl="0">
              <a:lnSpc>
                <a:spcPct val="115000"/>
              </a:lnSpc>
              <a:spcBef>
                <a:spcPts val="0"/>
              </a:spcBef>
              <a:spcAft>
                <a:spcPts val="0"/>
              </a:spcAft>
              <a:buClr>
                <a:schemeClr val="dk1"/>
              </a:buClr>
              <a:buSzPts val="1100"/>
              <a:buFont typeface="Arial"/>
              <a:buNone/>
            </a:pPr>
            <a:endParaRPr lang="en-US" altLang="zh-TW" dirty="0"/>
          </a:p>
          <a:p>
            <a:pPr marL="0" lvl="0" indent="0" algn="l" rtl="0">
              <a:lnSpc>
                <a:spcPct val="115000"/>
              </a:lnSpc>
              <a:spcBef>
                <a:spcPts val="0"/>
              </a:spcBef>
              <a:spcAft>
                <a:spcPts val="0"/>
              </a:spcAft>
              <a:buClr>
                <a:schemeClr val="dk1"/>
              </a:buClr>
              <a:buSzPts val="1100"/>
              <a:buFont typeface="Arial"/>
              <a:buNone/>
            </a:pPr>
            <a:r>
              <a:rPr lang="en-US" altLang="zh-TW" dirty="0"/>
              <a:t>In the picture, the black line  is a part of 6T cell.</a:t>
            </a:r>
          </a:p>
          <a:p>
            <a:pPr marL="0" lvl="0" indent="0" algn="l" rtl="0">
              <a:lnSpc>
                <a:spcPct val="115000"/>
              </a:lnSpc>
              <a:spcBef>
                <a:spcPts val="0"/>
              </a:spcBef>
              <a:spcAft>
                <a:spcPts val="0"/>
              </a:spcAft>
              <a:buClr>
                <a:schemeClr val="dk1"/>
              </a:buClr>
              <a:buSzPts val="1100"/>
              <a:buFont typeface="Arial"/>
              <a:buNone/>
            </a:pPr>
            <a:r>
              <a:rPr lang="en-US" altLang="zh-TW" dirty="0"/>
              <a:t>the blue line  is a additional transistor.</a:t>
            </a:r>
          </a:p>
          <a:p>
            <a:endParaRPr lang="zh-TW" altLang="en-US" dirty="0"/>
          </a:p>
        </p:txBody>
      </p:sp>
      <p:sp>
        <p:nvSpPr>
          <p:cNvPr id="4" name="投影片編號版面配置區 3"/>
          <p:cNvSpPr>
            <a:spLocks noGrp="1"/>
          </p:cNvSpPr>
          <p:nvPr>
            <p:ph type="sldNum" sz="quarter" idx="5"/>
          </p:nvPr>
        </p:nvSpPr>
        <p:spPr/>
        <p:txBody>
          <a:bodyPr/>
          <a:lstStyle/>
          <a:p>
            <a:fld id="{0E0EE3E6-C60A-487E-8337-41EBE62F9A81}" type="slidenum">
              <a:rPr lang="zh-TW" altLang="en-US" smtClean="0"/>
              <a:t>7</a:t>
            </a:fld>
            <a:endParaRPr lang="zh-TW" altLang="en-US"/>
          </a:p>
        </p:txBody>
      </p:sp>
    </p:spTree>
    <p:extLst>
      <p:ext uri="{BB962C8B-B14F-4D97-AF65-F5344CB8AC3E}">
        <p14:creationId xmlns:p14="http://schemas.microsoft.com/office/powerpoint/2010/main" val="15031581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lvl="0" indent="0" algn="l" rtl="0">
              <a:lnSpc>
                <a:spcPct val="115000"/>
              </a:lnSpc>
              <a:spcBef>
                <a:spcPts val="0"/>
              </a:spcBef>
              <a:spcAft>
                <a:spcPts val="0"/>
              </a:spcAft>
              <a:buClr>
                <a:schemeClr val="dk1"/>
              </a:buClr>
              <a:buSzPts val="1100"/>
              <a:buFont typeface="Arial"/>
              <a:buNone/>
            </a:pPr>
            <a:r>
              <a:rPr lang="en-US" altLang="zh-TW" dirty="0"/>
              <a:t>8T is also like the name of 6T, have 8 transistors.</a:t>
            </a:r>
          </a:p>
          <a:p>
            <a:pPr marL="0" lvl="0" indent="0" algn="l" rtl="0">
              <a:lnSpc>
                <a:spcPct val="115000"/>
              </a:lnSpc>
              <a:spcBef>
                <a:spcPts val="0"/>
              </a:spcBef>
              <a:spcAft>
                <a:spcPts val="0"/>
              </a:spcAft>
              <a:buSzPts val="1100"/>
              <a:buNone/>
            </a:pPr>
            <a:r>
              <a:rPr lang="en-US" altLang="zh-TW" dirty="0"/>
              <a:t>8T has two different part with 7T.</a:t>
            </a:r>
          </a:p>
          <a:p>
            <a:pPr marL="0" lvl="0" indent="0" algn="l" rtl="0">
              <a:lnSpc>
                <a:spcPct val="115000"/>
              </a:lnSpc>
              <a:spcBef>
                <a:spcPts val="0"/>
              </a:spcBef>
              <a:spcAft>
                <a:spcPts val="0"/>
              </a:spcAft>
              <a:buClr>
                <a:schemeClr val="dk1"/>
              </a:buClr>
              <a:buSzPts val="1100"/>
              <a:buFont typeface="Arial"/>
              <a:buNone/>
            </a:pPr>
            <a:endParaRPr lang="en-US" altLang="zh-TW" dirty="0"/>
          </a:p>
          <a:p>
            <a:pPr marL="0" lvl="0" indent="0" algn="l" rtl="0">
              <a:lnSpc>
                <a:spcPct val="115000"/>
              </a:lnSpc>
              <a:spcBef>
                <a:spcPts val="0"/>
              </a:spcBef>
              <a:spcAft>
                <a:spcPts val="0"/>
              </a:spcAft>
              <a:buClr>
                <a:schemeClr val="dk1"/>
              </a:buClr>
              <a:buSzPts val="1100"/>
              <a:buFont typeface="Arial"/>
              <a:buNone/>
            </a:pPr>
            <a:r>
              <a:rPr lang="en-US" altLang="zh-TW" dirty="0"/>
              <a:t>One is that 7T can bi-direction read access to support both FF and BP, but it can not access in same cell.</a:t>
            </a:r>
          </a:p>
          <a:p>
            <a:pPr marL="0" lvl="0" indent="0" algn="l" rtl="0">
              <a:lnSpc>
                <a:spcPct val="115000"/>
              </a:lnSpc>
              <a:spcBef>
                <a:spcPts val="0"/>
              </a:spcBef>
              <a:spcAft>
                <a:spcPts val="0"/>
              </a:spcAft>
              <a:buClr>
                <a:schemeClr val="dk1"/>
              </a:buClr>
              <a:buSzPts val="1100"/>
              <a:buFont typeface="Arial"/>
              <a:buNone/>
            </a:pPr>
            <a:r>
              <a:rPr lang="en-US" altLang="zh-TW" dirty="0"/>
              <a:t>8T overcomes this problem.</a:t>
            </a:r>
          </a:p>
          <a:p>
            <a:pPr marL="0" lvl="0" indent="0" algn="l" rtl="0">
              <a:lnSpc>
                <a:spcPct val="115000"/>
              </a:lnSpc>
              <a:spcBef>
                <a:spcPts val="0"/>
              </a:spcBef>
              <a:spcAft>
                <a:spcPts val="0"/>
              </a:spcAft>
              <a:buSzPts val="1100"/>
              <a:buNone/>
            </a:pPr>
            <a:r>
              <a:rPr lang="en-US" altLang="zh-TW" dirty="0"/>
              <a:t>FF and BP have separate </a:t>
            </a:r>
            <a:r>
              <a:rPr lang="en-US" altLang="zh-TW" dirty="0" err="1"/>
              <a:t>wordline</a:t>
            </a:r>
            <a:r>
              <a:rPr lang="en-US" altLang="zh-TW" dirty="0"/>
              <a:t>, bit-line, strong point for read access.</a:t>
            </a:r>
          </a:p>
          <a:p>
            <a:pPr marL="0" lvl="0" indent="0" algn="l" rtl="0">
              <a:lnSpc>
                <a:spcPct val="115000"/>
              </a:lnSpc>
              <a:spcBef>
                <a:spcPts val="0"/>
              </a:spcBef>
              <a:spcAft>
                <a:spcPts val="0"/>
              </a:spcAft>
              <a:buClr>
                <a:schemeClr val="dk1"/>
              </a:buClr>
              <a:buSzPts val="1100"/>
              <a:buFont typeface="Arial"/>
              <a:buNone/>
            </a:pPr>
            <a:endParaRPr lang="en-US" altLang="zh-TW" dirty="0"/>
          </a:p>
          <a:p>
            <a:pPr marL="0" lvl="0" indent="0" algn="l" rtl="0">
              <a:lnSpc>
                <a:spcPct val="115000"/>
              </a:lnSpc>
              <a:spcBef>
                <a:spcPts val="0"/>
              </a:spcBef>
              <a:spcAft>
                <a:spcPts val="0"/>
              </a:spcAft>
              <a:buClr>
                <a:schemeClr val="dk1"/>
              </a:buClr>
              <a:buSzPts val="1100"/>
              <a:buFont typeface="Arial"/>
              <a:buNone/>
            </a:pPr>
            <a:r>
              <a:rPr lang="en-US" altLang="zh-TW" dirty="0"/>
              <a:t>Two is that 8T add PMOS transistor to implement bi-directional.</a:t>
            </a:r>
          </a:p>
          <a:p>
            <a:pPr marL="0" lvl="0" indent="0" algn="l" rtl="0">
              <a:lnSpc>
                <a:spcPct val="115000"/>
              </a:lnSpc>
              <a:spcBef>
                <a:spcPts val="0"/>
              </a:spcBef>
              <a:spcAft>
                <a:spcPts val="0"/>
              </a:spcAft>
              <a:buClr>
                <a:schemeClr val="dk1"/>
              </a:buClr>
              <a:buSzPts val="1100"/>
              <a:buFont typeface="Arial"/>
              <a:buNone/>
            </a:pPr>
            <a:r>
              <a:rPr lang="en-US" altLang="zh-TW" dirty="0"/>
              <a:t>Red line in the picture : add PMOS transistor</a:t>
            </a:r>
          </a:p>
          <a:p>
            <a:pPr marL="0" lvl="0" indent="0" algn="l" rtl="0">
              <a:lnSpc>
                <a:spcPct val="115000"/>
              </a:lnSpc>
              <a:spcBef>
                <a:spcPts val="0"/>
              </a:spcBef>
              <a:spcAft>
                <a:spcPts val="0"/>
              </a:spcAft>
              <a:buClr>
                <a:schemeClr val="dk1"/>
              </a:buClr>
              <a:buSzPts val="1100"/>
              <a:buFont typeface="Arial"/>
              <a:buNone/>
            </a:pPr>
            <a:r>
              <a:rPr lang="en-US" altLang="zh-TW" dirty="0"/>
              <a:t>In the picture, the red line  is a additional PMOS transistor.</a:t>
            </a:r>
          </a:p>
          <a:p>
            <a:endParaRPr lang="zh-TW" altLang="en-US" dirty="0"/>
          </a:p>
        </p:txBody>
      </p:sp>
      <p:sp>
        <p:nvSpPr>
          <p:cNvPr id="4" name="投影片編號版面配置區 3"/>
          <p:cNvSpPr>
            <a:spLocks noGrp="1"/>
          </p:cNvSpPr>
          <p:nvPr>
            <p:ph type="sldNum" sz="quarter" idx="5"/>
          </p:nvPr>
        </p:nvSpPr>
        <p:spPr/>
        <p:txBody>
          <a:bodyPr/>
          <a:lstStyle/>
          <a:p>
            <a:fld id="{0E0EE3E6-C60A-487E-8337-41EBE62F9A81}" type="slidenum">
              <a:rPr lang="zh-TW" altLang="en-US" smtClean="0"/>
              <a:t>8</a:t>
            </a:fld>
            <a:endParaRPr lang="zh-TW" altLang="en-US"/>
          </a:p>
        </p:txBody>
      </p:sp>
    </p:spTree>
    <p:extLst>
      <p:ext uri="{BB962C8B-B14F-4D97-AF65-F5344CB8AC3E}">
        <p14:creationId xmlns:p14="http://schemas.microsoft.com/office/powerpoint/2010/main" val="937783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lvl="0" indent="0" algn="l" rtl="0">
              <a:spcBef>
                <a:spcPts val="0"/>
              </a:spcBef>
              <a:spcAft>
                <a:spcPts val="0"/>
              </a:spcAft>
              <a:buNone/>
            </a:pPr>
            <a:r>
              <a:rPr lang="en-US" altLang="zh-TW" dirty="0"/>
              <a:t>In the periphery Circuit, it includes WL writer with row and column access, WL decoder, flash-ADC, shift , adder, 6T-SRAM Row.</a:t>
            </a:r>
          </a:p>
          <a:p>
            <a:pPr marL="0" marR="0" lvl="0" indent="0" algn="l" rtl="0">
              <a:lnSpc>
                <a:spcPct val="100000"/>
              </a:lnSpc>
              <a:spcBef>
                <a:spcPts val="0"/>
              </a:spcBef>
              <a:spcAft>
                <a:spcPts val="0"/>
              </a:spcAft>
              <a:buClr>
                <a:schemeClr val="dk1"/>
              </a:buClr>
              <a:buSzPts val="1200"/>
              <a:buFont typeface="Calibri"/>
              <a:buNone/>
            </a:pPr>
            <a:r>
              <a:rPr lang="en-US" altLang="zh-TW" dirty="0"/>
              <a:t>And flash-ADC, shift, adder are use for support di-directional access.</a:t>
            </a:r>
          </a:p>
        </p:txBody>
      </p:sp>
      <p:sp>
        <p:nvSpPr>
          <p:cNvPr id="4" name="投影片編號版面配置區 3"/>
          <p:cNvSpPr>
            <a:spLocks noGrp="1"/>
          </p:cNvSpPr>
          <p:nvPr>
            <p:ph type="sldNum" sz="quarter" idx="5"/>
          </p:nvPr>
        </p:nvSpPr>
        <p:spPr/>
        <p:txBody>
          <a:bodyPr/>
          <a:lstStyle/>
          <a:p>
            <a:fld id="{0E0EE3E6-C60A-487E-8337-41EBE62F9A81}" type="slidenum">
              <a:rPr lang="zh-TW" altLang="en-US" smtClean="0"/>
              <a:t>9</a:t>
            </a:fld>
            <a:endParaRPr lang="zh-TW" altLang="en-US"/>
          </a:p>
        </p:txBody>
      </p:sp>
    </p:spTree>
    <p:extLst>
      <p:ext uri="{BB962C8B-B14F-4D97-AF65-F5344CB8AC3E}">
        <p14:creationId xmlns:p14="http://schemas.microsoft.com/office/powerpoint/2010/main" val="3855489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lvl="0" indent="0" algn="l" rtl="0">
              <a:lnSpc>
                <a:spcPct val="115000"/>
              </a:lnSpc>
              <a:spcBef>
                <a:spcPts val="0"/>
              </a:spcBef>
              <a:spcAft>
                <a:spcPts val="0"/>
              </a:spcAft>
              <a:buClr>
                <a:schemeClr val="dk1"/>
              </a:buClr>
              <a:buSzPts val="1100"/>
              <a:buFont typeface="Arial"/>
              <a:buNone/>
            </a:pPr>
            <a:r>
              <a:rPr lang="en-US" altLang="zh-TW" dirty="0"/>
              <a:t>This is a main architecture in this paper. Its name is CIMAT architecture.</a:t>
            </a:r>
          </a:p>
          <a:p>
            <a:pPr marL="0" lvl="0" indent="0" algn="l" rtl="0">
              <a:lnSpc>
                <a:spcPct val="115000"/>
              </a:lnSpc>
              <a:spcBef>
                <a:spcPts val="0"/>
              </a:spcBef>
              <a:spcAft>
                <a:spcPts val="0"/>
              </a:spcAft>
              <a:buClr>
                <a:schemeClr val="dk1"/>
              </a:buClr>
              <a:buSzPts val="1100"/>
              <a:buFont typeface="Arial"/>
              <a:buNone/>
            </a:pPr>
            <a:r>
              <a:rPr lang="en-US" altLang="zh-TW" dirty="0"/>
              <a:t>It can divide into four part.</a:t>
            </a:r>
          </a:p>
          <a:p>
            <a:pPr marL="0" lvl="0" indent="0" algn="l" rtl="0">
              <a:lnSpc>
                <a:spcPct val="115000"/>
              </a:lnSpc>
              <a:spcBef>
                <a:spcPts val="0"/>
              </a:spcBef>
              <a:spcAft>
                <a:spcPts val="0"/>
              </a:spcAft>
              <a:buClr>
                <a:schemeClr val="dk1"/>
              </a:buClr>
              <a:buSzPts val="1100"/>
              <a:buFont typeface="Arial"/>
              <a:buNone/>
            </a:pPr>
            <a:r>
              <a:rPr lang="en-US" altLang="zh-TW" dirty="0"/>
              <a:t>In FF, we can see the right picture.</a:t>
            </a:r>
          </a:p>
          <a:p>
            <a:pPr marL="0" lvl="0" indent="0" algn="l" rtl="0">
              <a:lnSpc>
                <a:spcPct val="115000"/>
              </a:lnSpc>
              <a:spcBef>
                <a:spcPts val="0"/>
              </a:spcBef>
              <a:spcAft>
                <a:spcPts val="0"/>
              </a:spcAft>
              <a:buClr>
                <a:schemeClr val="dk1"/>
              </a:buClr>
              <a:buSzPts val="1100"/>
              <a:buFont typeface="Arial"/>
              <a:buNone/>
            </a:pPr>
            <a:r>
              <a:rPr lang="en-US" altLang="zh-TW" dirty="0"/>
              <a:t>C is the number of filter channel, also is the number of input feature map.</a:t>
            </a:r>
          </a:p>
          <a:p>
            <a:pPr marL="0" lvl="0" indent="0" algn="l" rtl="0">
              <a:lnSpc>
                <a:spcPct val="115000"/>
              </a:lnSpc>
              <a:spcBef>
                <a:spcPts val="0"/>
              </a:spcBef>
              <a:spcAft>
                <a:spcPts val="0"/>
              </a:spcAft>
              <a:buClr>
                <a:schemeClr val="dk1"/>
              </a:buClr>
              <a:buSzPts val="1100"/>
              <a:buFont typeface="Arial"/>
              <a:buNone/>
            </a:pPr>
            <a:r>
              <a:rPr lang="en-US" altLang="zh-TW" dirty="0"/>
              <a:t>M is the number of filters, is also the number of OFM channels.</a:t>
            </a:r>
          </a:p>
          <a:p>
            <a:pPr marL="0" lvl="0" indent="0" algn="l" rtl="0">
              <a:lnSpc>
                <a:spcPct val="115000"/>
              </a:lnSpc>
              <a:spcBef>
                <a:spcPts val="0"/>
              </a:spcBef>
              <a:spcAft>
                <a:spcPts val="0"/>
              </a:spcAft>
              <a:buClr>
                <a:schemeClr val="dk1"/>
              </a:buClr>
              <a:buSzPts val="1100"/>
              <a:buFont typeface="Arial"/>
              <a:buNone/>
            </a:pPr>
            <a:r>
              <a:rPr lang="en-US" altLang="zh-TW" dirty="0"/>
              <a:t>H/W and E/F are the  IFM and OFM plane height/width.</a:t>
            </a:r>
          </a:p>
          <a:p>
            <a:pPr marL="0" lvl="0" indent="0" algn="l" rtl="0">
              <a:lnSpc>
                <a:spcPct val="115000"/>
              </a:lnSpc>
              <a:spcBef>
                <a:spcPts val="0"/>
              </a:spcBef>
              <a:spcAft>
                <a:spcPts val="0"/>
              </a:spcAft>
              <a:buClr>
                <a:schemeClr val="dk1"/>
              </a:buClr>
              <a:buSzPts val="1100"/>
              <a:buFont typeface="Arial"/>
              <a:buNone/>
            </a:pPr>
            <a:r>
              <a:rPr lang="en-US" altLang="zh-TW" dirty="0"/>
              <a:t>Step one, we will put each element in a filter to the same column in a subarray.</a:t>
            </a:r>
          </a:p>
          <a:p>
            <a:pPr marL="0" lvl="0" indent="0" algn="l" rtl="0">
              <a:lnSpc>
                <a:spcPct val="115000"/>
              </a:lnSpc>
              <a:spcBef>
                <a:spcPts val="0"/>
              </a:spcBef>
              <a:spcAft>
                <a:spcPts val="0"/>
              </a:spcAft>
              <a:buClr>
                <a:schemeClr val="dk1"/>
              </a:buClr>
              <a:buSzPts val="1100"/>
              <a:buFont typeface="Arial"/>
              <a:buNone/>
            </a:pPr>
            <a:r>
              <a:rPr lang="en-US" altLang="zh-TW" dirty="0"/>
              <a:t>Example, put a0 of the IFM to the same column.</a:t>
            </a:r>
          </a:p>
          <a:p>
            <a:pPr marL="0" lvl="0" indent="0" algn="l" rtl="0">
              <a:lnSpc>
                <a:spcPct val="115000"/>
              </a:lnSpc>
              <a:spcBef>
                <a:spcPts val="0"/>
              </a:spcBef>
              <a:spcAft>
                <a:spcPts val="0"/>
              </a:spcAft>
              <a:buClr>
                <a:schemeClr val="dk1"/>
              </a:buClr>
              <a:buSzPts val="1100"/>
              <a:buFont typeface="Arial"/>
              <a:buNone/>
            </a:pPr>
            <a:r>
              <a:rPr lang="en-US" altLang="zh-TW" dirty="0"/>
              <a:t>Step two, we will use different PEs for different locations of the elements.</a:t>
            </a:r>
          </a:p>
          <a:p>
            <a:pPr marL="0" lvl="0" indent="0" algn="l" rtl="0">
              <a:lnSpc>
                <a:spcPct val="115000"/>
              </a:lnSpc>
              <a:spcBef>
                <a:spcPts val="0"/>
              </a:spcBef>
              <a:spcAft>
                <a:spcPts val="0"/>
              </a:spcAft>
              <a:buClr>
                <a:schemeClr val="dk1"/>
              </a:buClr>
              <a:buSzPts val="1100"/>
              <a:buFont typeface="Arial"/>
              <a:buNone/>
            </a:pPr>
            <a:r>
              <a:rPr lang="en-US" altLang="zh-TW" dirty="0"/>
              <a:t>Example, put the filter1 to colums1 and unroll, pit filter 2 to colums2 and unroll.</a:t>
            </a:r>
          </a:p>
          <a:p>
            <a:pPr marL="0" lvl="0" indent="0" algn="l" rtl="0">
              <a:lnSpc>
                <a:spcPct val="115000"/>
              </a:lnSpc>
              <a:spcBef>
                <a:spcPts val="0"/>
              </a:spcBef>
              <a:spcAft>
                <a:spcPts val="0"/>
              </a:spcAft>
              <a:buClr>
                <a:schemeClr val="dk1"/>
              </a:buClr>
              <a:buSzPts val="1100"/>
              <a:buFont typeface="Arial"/>
              <a:buNone/>
            </a:pPr>
            <a:r>
              <a:rPr lang="en-US" altLang="zh-TW" dirty="0"/>
              <a:t>Step three, we will sum up the partial sums from different PEs through an adder tree</a:t>
            </a:r>
          </a:p>
          <a:p>
            <a:pPr marL="0" lvl="0" indent="0" algn="l" rtl="0">
              <a:lnSpc>
                <a:spcPct val="115000"/>
              </a:lnSpc>
              <a:spcBef>
                <a:spcPts val="0"/>
              </a:spcBef>
              <a:spcAft>
                <a:spcPts val="0"/>
              </a:spcAft>
              <a:buClr>
                <a:schemeClr val="dk1"/>
              </a:buClr>
              <a:buSzPts val="1100"/>
              <a:buFont typeface="Arial"/>
              <a:buNone/>
            </a:pPr>
            <a:r>
              <a:rPr lang="en-US" altLang="zh-TW" dirty="0"/>
              <a:t>Example, the dot of input a01 and filter a0 will add  the dot of input a02 and filter a0 , and so on.</a:t>
            </a:r>
          </a:p>
          <a:p>
            <a:pPr marL="0" lvl="0" indent="0" algn="l" rtl="0">
              <a:lnSpc>
                <a:spcPct val="115000"/>
              </a:lnSpc>
              <a:spcBef>
                <a:spcPts val="0"/>
              </a:spcBef>
              <a:spcAft>
                <a:spcPts val="0"/>
              </a:spcAft>
              <a:buClr>
                <a:schemeClr val="dk1"/>
              </a:buClr>
              <a:buSzPts val="1100"/>
              <a:buFont typeface="Arial"/>
              <a:buNone/>
            </a:pPr>
            <a:r>
              <a:rPr lang="en-US" altLang="zh-TW" dirty="0"/>
              <a:t>Then, we will get the OFM.</a:t>
            </a:r>
          </a:p>
        </p:txBody>
      </p:sp>
      <p:sp>
        <p:nvSpPr>
          <p:cNvPr id="4" name="投影片編號版面配置區 3"/>
          <p:cNvSpPr>
            <a:spLocks noGrp="1"/>
          </p:cNvSpPr>
          <p:nvPr>
            <p:ph type="sldNum" sz="quarter" idx="5"/>
          </p:nvPr>
        </p:nvSpPr>
        <p:spPr/>
        <p:txBody>
          <a:bodyPr/>
          <a:lstStyle/>
          <a:p>
            <a:fld id="{0E0EE3E6-C60A-487E-8337-41EBE62F9A81}" type="slidenum">
              <a:rPr lang="zh-TW" altLang="en-US" smtClean="0"/>
              <a:t>10</a:t>
            </a:fld>
            <a:endParaRPr lang="zh-TW" altLang="en-US"/>
          </a:p>
        </p:txBody>
      </p:sp>
    </p:spTree>
    <p:extLst>
      <p:ext uri="{BB962C8B-B14F-4D97-AF65-F5344CB8AC3E}">
        <p14:creationId xmlns:p14="http://schemas.microsoft.com/office/powerpoint/2010/main" val="4065386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lvl="0" indent="0" algn="l" rtl="0">
              <a:lnSpc>
                <a:spcPct val="115000"/>
              </a:lnSpc>
              <a:spcBef>
                <a:spcPts val="0"/>
              </a:spcBef>
              <a:spcAft>
                <a:spcPts val="0"/>
              </a:spcAft>
              <a:buClr>
                <a:schemeClr val="dk1"/>
              </a:buClr>
              <a:buSzPts val="1100"/>
              <a:buFont typeface="Arial"/>
              <a:buNone/>
            </a:pPr>
            <a:r>
              <a:rPr lang="en-US" altLang="zh-TW" dirty="0"/>
              <a:t>In BP,</a:t>
            </a:r>
          </a:p>
          <a:p>
            <a:pPr marL="0" lvl="0" indent="0" algn="l" rtl="0">
              <a:lnSpc>
                <a:spcPct val="115000"/>
              </a:lnSpc>
              <a:spcBef>
                <a:spcPts val="0"/>
              </a:spcBef>
              <a:spcAft>
                <a:spcPts val="0"/>
              </a:spcAft>
              <a:buClr>
                <a:schemeClr val="dk1"/>
              </a:buClr>
              <a:buSzPts val="1100"/>
              <a:buFont typeface="Arial"/>
              <a:buNone/>
            </a:pPr>
            <a:r>
              <a:rPr lang="en-US" altLang="zh-TW" dirty="0"/>
              <a:t>We can think of it as a reversed FF.</a:t>
            </a:r>
          </a:p>
          <a:p>
            <a:pPr marL="0" lvl="0" indent="0" algn="l" rtl="0">
              <a:lnSpc>
                <a:spcPct val="115000"/>
              </a:lnSpc>
              <a:spcBef>
                <a:spcPts val="0"/>
              </a:spcBef>
              <a:spcAft>
                <a:spcPts val="0"/>
              </a:spcAft>
              <a:buClr>
                <a:schemeClr val="dk1"/>
              </a:buClr>
              <a:buSzPts val="1100"/>
              <a:buFont typeface="Arial"/>
              <a:buNone/>
            </a:pPr>
            <a:r>
              <a:rPr lang="en-US" altLang="zh-TW" dirty="0"/>
              <a:t>The formula of BP is this.</a:t>
            </a:r>
          </a:p>
          <a:p>
            <a:pPr marL="0" lvl="0" indent="0" algn="l" rtl="0">
              <a:lnSpc>
                <a:spcPct val="115000"/>
              </a:lnSpc>
              <a:spcBef>
                <a:spcPts val="0"/>
              </a:spcBef>
              <a:spcAft>
                <a:spcPts val="0"/>
              </a:spcAft>
              <a:buClr>
                <a:schemeClr val="dk1"/>
              </a:buClr>
              <a:buSzPts val="1100"/>
              <a:buFont typeface="Arial"/>
              <a:buNone/>
            </a:pPr>
            <a:r>
              <a:rPr lang="en-US" altLang="zh-TW" dirty="0"/>
              <a:t>You can think the location of OFM in FF  is the location of </a:t>
            </a:r>
            <a:r>
              <a:rPr lang="en-US" altLang="zh-TW" sz="1100" dirty="0">
                <a:latin typeface="Arial"/>
                <a:ea typeface="Arial"/>
                <a:cs typeface="Arial"/>
                <a:sym typeface="Arial"/>
              </a:rPr>
              <a:t>W(n+1)</a:t>
            </a:r>
          </a:p>
          <a:p>
            <a:pPr marL="0" lvl="0" indent="0" algn="l" rtl="0">
              <a:lnSpc>
                <a:spcPct val="115000"/>
              </a:lnSpc>
              <a:spcBef>
                <a:spcPts val="0"/>
              </a:spcBef>
              <a:spcAft>
                <a:spcPts val="0"/>
              </a:spcAft>
              <a:buClr>
                <a:schemeClr val="dk1"/>
              </a:buClr>
              <a:buSzPts val="1100"/>
              <a:buFont typeface="Arial"/>
              <a:buNone/>
            </a:pPr>
            <a:r>
              <a:rPr lang="en-US" altLang="zh-TW" sz="1100" dirty="0">
                <a:latin typeface="Arial"/>
                <a:ea typeface="Arial"/>
                <a:cs typeface="Arial"/>
                <a:sym typeface="Arial"/>
              </a:rPr>
              <a:t>So, we need to transpose W(n+1).</a:t>
            </a:r>
            <a:endParaRPr lang="en-US" altLang="zh-TW"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altLang="zh-TW" dirty="0"/>
              <a:t>We will use the </a:t>
            </a:r>
            <a:r>
              <a:rPr lang="en-US" altLang="zh-TW" sz="1100" dirty="0">
                <a:latin typeface="Arial"/>
                <a:ea typeface="Arial"/>
                <a:cs typeface="Arial"/>
                <a:sym typeface="Arial"/>
              </a:rPr>
              <a:t>transpose of W(n+1)  </a:t>
            </a:r>
            <a:r>
              <a:rPr lang="en-US" altLang="zh-TW" dirty="0"/>
              <a:t>and the differential of </a:t>
            </a:r>
            <a:r>
              <a:rPr lang="en-US" altLang="zh-TW" sz="1100" dirty="0">
                <a:latin typeface="Arial"/>
                <a:ea typeface="Arial"/>
                <a:cs typeface="Arial"/>
                <a:sym typeface="Arial"/>
              </a:rPr>
              <a:t>Y(n+1)</a:t>
            </a:r>
            <a:r>
              <a:rPr lang="en-US" altLang="zh-TW" dirty="0"/>
              <a:t> to calculate the </a:t>
            </a:r>
            <a:r>
              <a:rPr lang="en-US" altLang="zh-TW" dirty="0" err="1"/>
              <a:t>the</a:t>
            </a:r>
            <a:r>
              <a:rPr lang="en-US" altLang="zh-TW" dirty="0"/>
              <a:t> differential of the current layer </a:t>
            </a:r>
            <a:r>
              <a:rPr lang="en-US" altLang="zh-TW" sz="1100" dirty="0" err="1">
                <a:latin typeface="Arial"/>
                <a:ea typeface="Arial"/>
                <a:cs typeface="Arial"/>
                <a:sym typeface="Arial"/>
              </a:rPr>
              <a:t>Yn</a:t>
            </a:r>
            <a:endParaRPr lang="en-US" altLang="zh-TW" sz="1100"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altLang="zh-TW" dirty="0"/>
              <a:t>And you can use </a:t>
            </a:r>
            <a:r>
              <a:rPr lang="en-US" altLang="zh-TW" sz="1100" dirty="0" err="1">
                <a:latin typeface="Arial"/>
                <a:ea typeface="Arial"/>
                <a:cs typeface="Arial"/>
                <a:sym typeface="Arial"/>
              </a:rPr>
              <a:t>Yn</a:t>
            </a:r>
            <a:r>
              <a:rPr lang="en-US" altLang="zh-TW" dirty="0"/>
              <a:t> to calculate the error of weight.</a:t>
            </a:r>
          </a:p>
          <a:p>
            <a:pPr marL="0" lvl="0" indent="0" algn="l" rtl="0">
              <a:lnSpc>
                <a:spcPct val="115000"/>
              </a:lnSpc>
              <a:spcBef>
                <a:spcPts val="0"/>
              </a:spcBef>
              <a:spcAft>
                <a:spcPts val="0"/>
              </a:spcAft>
              <a:buClr>
                <a:schemeClr val="dk1"/>
              </a:buClr>
              <a:buSzPts val="1100"/>
              <a:buFont typeface="Arial"/>
              <a:buNone/>
            </a:pPr>
            <a:r>
              <a:rPr lang="en-US" altLang="zh-TW" dirty="0"/>
              <a:t>FF and error calculation can be performed within the same PE.</a:t>
            </a:r>
          </a:p>
          <a:p>
            <a:pPr marL="0" lvl="0" indent="0" algn="l" rtl="0">
              <a:lnSpc>
                <a:spcPct val="115000"/>
              </a:lnSpc>
              <a:spcBef>
                <a:spcPts val="0"/>
              </a:spcBef>
              <a:spcAft>
                <a:spcPts val="0"/>
              </a:spcAft>
              <a:buSzPts val="1100"/>
              <a:buNone/>
            </a:pPr>
            <a:r>
              <a:rPr lang="en-US" altLang="zh-TW" dirty="0"/>
              <a:t>No additional memory access is needed in error calculation, means an improvement in throughput and energy efficiency. </a:t>
            </a:r>
          </a:p>
        </p:txBody>
      </p:sp>
      <p:sp>
        <p:nvSpPr>
          <p:cNvPr id="4" name="投影片編號版面配置區 3"/>
          <p:cNvSpPr>
            <a:spLocks noGrp="1"/>
          </p:cNvSpPr>
          <p:nvPr>
            <p:ph type="sldNum" sz="quarter" idx="5"/>
          </p:nvPr>
        </p:nvSpPr>
        <p:spPr/>
        <p:txBody>
          <a:bodyPr/>
          <a:lstStyle/>
          <a:p>
            <a:fld id="{0E0EE3E6-C60A-487E-8337-41EBE62F9A81}" type="slidenum">
              <a:rPr lang="zh-TW" altLang="en-US" smtClean="0"/>
              <a:t>11</a:t>
            </a:fld>
            <a:endParaRPr lang="zh-TW" altLang="en-US"/>
          </a:p>
        </p:txBody>
      </p:sp>
    </p:spTree>
    <p:extLst>
      <p:ext uri="{BB962C8B-B14F-4D97-AF65-F5344CB8AC3E}">
        <p14:creationId xmlns:p14="http://schemas.microsoft.com/office/powerpoint/2010/main" val="3329488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0391F84-73B1-469E-A91A-53E5128CD791}" type="datetimeFigureOut">
              <a:rPr lang="zh-TW" altLang="en-US" smtClean="0"/>
              <a:t>2021/1/14</a:t>
            </a:fld>
            <a:endParaRPr lang="zh-TW" alt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zh-TW"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7DA14B48-D3EF-41BF-8C03-168DC20695AA}" type="slidenum">
              <a:rPr lang="zh-TW" altLang="en-US" smtClean="0"/>
              <a:t>‹#›</a:t>
            </a:fld>
            <a:endParaRPr lang="zh-TW" alt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53620492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0391F84-73B1-469E-A91A-53E5128CD791}" type="datetimeFigureOut">
              <a:rPr lang="zh-TW" altLang="en-US" smtClean="0"/>
              <a:t>2021/1/14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DA14B48-D3EF-41BF-8C03-168DC20695AA}" type="slidenum">
              <a:rPr lang="zh-TW" altLang="en-US" smtClean="0"/>
              <a:t>‹#›</a:t>
            </a:fld>
            <a:endParaRPr lang="zh-TW" altLang="en-US"/>
          </a:p>
        </p:txBody>
      </p:sp>
    </p:spTree>
    <p:extLst>
      <p:ext uri="{BB962C8B-B14F-4D97-AF65-F5344CB8AC3E}">
        <p14:creationId xmlns:p14="http://schemas.microsoft.com/office/powerpoint/2010/main" val="272240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0391F84-73B1-469E-A91A-53E5128CD791}" type="datetimeFigureOut">
              <a:rPr lang="zh-TW" altLang="en-US" smtClean="0"/>
              <a:t>2021/1/14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DA14B48-D3EF-41BF-8C03-168DC20695AA}" type="slidenum">
              <a:rPr lang="zh-TW" altLang="en-US" smtClean="0"/>
              <a:t>‹#›</a:t>
            </a:fld>
            <a:endParaRPr lang="zh-TW" altLang="en-US"/>
          </a:p>
        </p:txBody>
      </p:sp>
    </p:spTree>
    <p:extLst>
      <p:ext uri="{BB962C8B-B14F-4D97-AF65-F5344CB8AC3E}">
        <p14:creationId xmlns:p14="http://schemas.microsoft.com/office/powerpoint/2010/main" val="4109887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0391F84-73B1-469E-A91A-53E5128CD791}" type="datetimeFigureOut">
              <a:rPr lang="zh-TW" altLang="en-US" smtClean="0"/>
              <a:t>2021/1/14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DA14B48-D3EF-41BF-8C03-168DC20695AA}" type="slidenum">
              <a:rPr lang="zh-TW" altLang="en-US" smtClean="0"/>
              <a:t>‹#›</a:t>
            </a:fld>
            <a:endParaRPr lang="zh-TW" altLang="en-US"/>
          </a:p>
        </p:txBody>
      </p:sp>
    </p:spTree>
    <p:extLst>
      <p:ext uri="{BB962C8B-B14F-4D97-AF65-F5344CB8AC3E}">
        <p14:creationId xmlns:p14="http://schemas.microsoft.com/office/powerpoint/2010/main" val="3093238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40391F84-73B1-469E-A91A-53E5128CD791}" type="datetimeFigureOut">
              <a:rPr lang="zh-TW" altLang="en-US" smtClean="0"/>
              <a:t>2021/1/14</a:t>
            </a:fld>
            <a:endParaRPr lang="zh-TW" alt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zh-TW"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7DA14B48-D3EF-41BF-8C03-168DC20695AA}" type="slidenum">
              <a:rPr lang="zh-TW" altLang="en-US" smtClean="0"/>
              <a:t>‹#›</a:t>
            </a:fld>
            <a:endParaRPr lang="zh-TW" alt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03023508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TW" altLang="en-US"/>
              <a:t>按一下以編輯母片標題樣式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40391F84-73B1-469E-A91A-53E5128CD791}" type="datetimeFigureOut">
              <a:rPr lang="zh-TW" altLang="en-US" smtClean="0"/>
              <a:t>2021/1/14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DA14B48-D3EF-41BF-8C03-168DC20695AA}" type="slidenum">
              <a:rPr lang="zh-TW" altLang="en-US" smtClean="0"/>
              <a:t>‹#›</a:t>
            </a:fld>
            <a:endParaRPr lang="zh-TW" altLang="en-US"/>
          </a:p>
        </p:txBody>
      </p:sp>
    </p:spTree>
    <p:extLst>
      <p:ext uri="{BB962C8B-B14F-4D97-AF65-F5344CB8AC3E}">
        <p14:creationId xmlns:p14="http://schemas.microsoft.com/office/powerpoint/2010/main" val="2397960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40391F84-73B1-469E-A91A-53E5128CD791}" type="datetimeFigureOut">
              <a:rPr lang="zh-TW" altLang="en-US" smtClean="0"/>
              <a:t>2021/1/14</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7DA14B48-D3EF-41BF-8C03-168DC20695AA}" type="slidenum">
              <a:rPr lang="zh-TW" altLang="en-US" smtClean="0"/>
              <a:t>‹#›</a:t>
            </a:fld>
            <a:endParaRPr lang="zh-TW" altLang="en-US"/>
          </a:p>
        </p:txBody>
      </p:sp>
    </p:spTree>
    <p:extLst>
      <p:ext uri="{BB962C8B-B14F-4D97-AF65-F5344CB8AC3E}">
        <p14:creationId xmlns:p14="http://schemas.microsoft.com/office/powerpoint/2010/main" val="24139626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40391F84-73B1-469E-A91A-53E5128CD791}" type="datetimeFigureOut">
              <a:rPr lang="zh-TW" altLang="en-US" smtClean="0"/>
              <a:t>2021/1/14</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7DA14B48-D3EF-41BF-8C03-168DC20695AA}" type="slidenum">
              <a:rPr lang="zh-TW" altLang="en-US" smtClean="0"/>
              <a:t>‹#›</a:t>
            </a:fld>
            <a:endParaRPr lang="zh-TW" altLang="en-US"/>
          </a:p>
        </p:txBody>
      </p:sp>
    </p:spTree>
    <p:extLst>
      <p:ext uri="{BB962C8B-B14F-4D97-AF65-F5344CB8AC3E}">
        <p14:creationId xmlns:p14="http://schemas.microsoft.com/office/powerpoint/2010/main" val="4097014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391F84-73B1-469E-A91A-53E5128CD791}" type="datetimeFigureOut">
              <a:rPr lang="zh-TW" altLang="en-US" smtClean="0"/>
              <a:t>2021/1/14</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7DA14B48-D3EF-41BF-8C03-168DC20695AA}" type="slidenum">
              <a:rPr lang="zh-TW" altLang="en-US" smtClean="0"/>
              <a:t>‹#›</a:t>
            </a:fld>
            <a:endParaRPr lang="zh-TW" altLang="en-US"/>
          </a:p>
        </p:txBody>
      </p:sp>
    </p:spTree>
    <p:extLst>
      <p:ext uri="{BB962C8B-B14F-4D97-AF65-F5344CB8AC3E}">
        <p14:creationId xmlns:p14="http://schemas.microsoft.com/office/powerpoint/2010/main" val="2095279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0391F84-73B1-469E-A91A-53E5128CD791}" type="datetimeFigureOut">
              <a:rPr lang="zh-TW" altLang="en-US" smtClean="0"/>
              <a:t>2021/1/14</a:t>
            </a:fld>
            <a:endParaRPr lang="zh-TW"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TW"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7DA14B48-D3EF-41BF-8C03-168DC20695AA}" type="slidenum">
              <a:rPr lang="zh-TW" altLang="en-US" smtClean="0"/>
              <a:t>‹#›</a:t>
            </a:fld>
            <a:endParaRPr lang="zh-TW"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19142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0391F84-73B1-469E-A91A-53E5128CD791}" type="datetimeFigureOut">
              <a:rPr lang="zh-TW" altLang="en-US" smtClean="0"/>
              <a:t>2021/1/14</a:t>
            </a:fld>
            <a:endParaRPr lang="zh-TW"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TW"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7DA14B48-D3EF-41BF-8C03-168DC20695AA}" type="slidenum">
              <a:rPr lang="zh-TW" altLang="en-US" smtClean="0"/>
              <a:t>‹#›</a:t>
            </a:fld>
            <a:endParaRPr lang="zh-TW"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17297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40391F84-73B1-469E-A91A-53E5128CD791}" type="datetimeFigureOut">
              <a:rPr lang="zh-TW" altLang="en-US" smtClean="0"/>
              <a:t>2021/1/14</a:t>
            </a:fld>
            <a:endParaRPr lang="zh-TW" alt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zh-TW" alt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7DA14B48-D3EF-41BF-8C03-168DC20695AA}" type="slidenum">
              <a:rPr lang="zh-TW" altLang="en-US" smtClean="0"/>
              <a:t>‹#›</a:t>
            </a:fld>
            <a:endParaRPr lang="zh-TW" alt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09727154"/>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3966" r:id="rId4"/>
    <p:sldLayoutId id="2147483967" r:id="rId5"/>
    <p:sldLayoutId id="2147483968" r:id="rId6"/>
    <p:sldLayoutId id="2147483969" r:id="rId7"/>
    <p:sldLayoutId id="2147483970" r:id="rId8"/>
    <p:sldLayoutId id="2147483971" r:id="rId9"/>
    <p:sldLayoutId id="2147483972" r:id="rId10"/>
    <p:sldLayoutId id="2147483973"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1F1C2F-FABE-4678-96F0-DEF5074C7B60}"/>
              </a:ext>
            </a:extLst>
          </p:cNvPr>
          <p:cNvSpPr>
            <a:spLocks noGrp="1"/>
          </p:cNvSpPr>
          <p:nvPr>
            <p:ph type="ctrTitle"/>
          </p:nvPr>
        </p:nvSpPr>
        <p:spPr>
          <a:xfrm>
            <a:off x="1319784" y="2478024"/>
            <a:ext cx="10080752" cy="1901952"/>
          </a:xfrm>
        </p:spPr>
        <p:txBody>
          <a:bodyPr>
            <a:noAutofit/>
          </a:bodyPr>
          <a:lstStyle/>
          <a:p>
            <a:pPr algn="l"/>
            <a:r>
              <a:rPr lang="en-US" altLang="zh-TW" sz="3200" b="1" dirty="0"/>
              <a:t>CIMAT: </a:t>
            </a:r>
            <a:br>
              <a:rPr lang="en-US" altLang="zh-TW" sz="3200" b="1" dirty="0"/>
            </a:br>
            <a:r>
              <a:rPr lang="en-US" altLang="zh-TW" sz="3200" b="1" dirty="0"/>
              <a:t>A Compute-In-Memory Architecture </a:t>
            </a:r>
            <a:br>
              <a:rPr lang="en-US" altLang="zh-TW" sz="3200" b="1" dirty="0"/>
            </a:br>
            <a:r>
              <a:rPr lang="en-US" altLang="zh-TW" sz="3200" b="1" dirty="0"/>
              <a:t>For On-chip Training </a:t>
            </a:r>
            <a:br>
              <a:rPr lang="en-US" altLang="zh-TW" sz="3200" b="1" dirty="0"/>
            </a:br>
            <a:r>
              <a:rPr lang="en-US" altLang="zh-TW" sz="3200" b="1" dirty="0"/>
              <a:t>Based on Transpose SRAM Arrays</a:t>
            </a:r>
            <a:endParaRPr lang="zh-TW" altLang="en-US" sz="3200" b="1" dirty="0"/>
          </a:p>
        </p:txBody>
      </p:sp>
      <p:sp>
        <p:nvSpPr>
          <p:cNvPr id="5" name="矩形 4">
            <a:extLst>
              <a:ext uri="{FF2B5EF4-FFF2-40B4-BE49-F238E27FC236}">
                <a16:creationId xmlns:a16="http://schemas.microsoft.com/office/drawing/2014/main" id="{B02DCC9E-0523-406E-87F0-FD938A88BCCA}"/>
              </a:ext>
            </a:extLst>
          </p:cNvPr>
          <p:cNvSpPr/>
          <p:nvPr/>
        </p:nvSpPr>
        <p:spPr>
          <a:xfrm>
            <a:off x="1360424" y="4518152"/>
            <a:ext cx="5589016" cy="430887"/>
          </a:xfrm>
          <a:prstGeom prst="rect">
            <a:avLst/>
          </a:prstGeom>
        </p:spPr>
        <p:txBody>
          <a:bodyPr wrap="square">
            <a:spAutoFit/>
          </a:bodyPr>
          <a:lstStyle/>
          <a:p>
            <a:r>
              <a:rPr lang="en-US" altLang="zh-TW" sz="1100" b="1" dirty="0"/>
              <a:t>Author : Hongwu Jiang , </a:t>
            </a:r>
            <a:r>
              <a:rPr lang="en-US" altLang="zh-TW" sz="1100" b="1" dirty="0" err="1"/>
              <a:t>Xiaochen</a:t>
            </a:r>
            <a:r>
              <a:rPr lang="en-US" altLang="zh-TW" sz="1100" b="1" dirty="0"/>
              <a:t> Peng , </a:t>
            </a:r>
            <a:r>
              <a:rPr lang="en-US" altLang="zh-TW" sz="1100" b="1" dirty="0" err="1"/>
              <a:t>Shanshi</a:t>
            </a:r>
            <a:r>
              <a:rPr lang="en-US" altLang="zh-TW" sz="1100" b="1" dirty="0"/>
              <a:t> Huang , and </a:t>
            </a:r>
            <a:r>
              <a:rPr lang="en-US" altLang="zh-TW" sz="1100" b="1" dirty="0" err="1"/>
              <a:t>Shimeng</a:t>
            </a:r>
            <a:r>
              <a:rPr lang="en-US" altLang="zh-TW" sz="1100" b="1" dirty="0"/>
              <a:t> Yu , Senior Member</a:t>
            </a:r>
          </a:p>
          <a:p>
            <a:r>
              <a:rPr lang="en-US" altLang="zh-TW" sz="1100" b="1" dirty="0"/>
              <a:t>Published in: IEEE Transactions on Computers ( Volume: 69, Issue: 7, July 1 2020)</a:t>
            </a:r>
          </a:p>
        </p:txBody>
      </p:sp>
      <p:sp>
        <p:nvSpPr>
          <p:cNvPr id="7" name="矩形 6">
            <a:extLst>
              <a:ext uri="{FF2B5EF4-FFF2-40B4-BE49-F238E27FC236}">
                <a16:creationId xmlns:a16="http://schemas.microsoft.com/office/drawing/2014/main" id="{5DE19C13-35E0-4217-B5C3-D71971D8F7A9}"/>
              </a:ext>
            </a:extLst>
          </p:cNvPr>
          <p:cNvSpPr/>
          <p:nvPr/>
        </p:nvSpPr>
        <p:spPr>
          <a:xfrm>
            <a:off x="8564880" y="5292267"/>
            <a:ext cx="2483058" cy="430887"/>
          </a:xfrm>
          <a:prstGeom prst="rect">
            <a:avLst/>
          </a:prstGeom>
        </p:spPr>
        <p:txBody>
          <a:bodyPr wrap="square">
            <a:spAutoFit/>
          </a:bodyPr>
          <a:lstStyle/>
          <a:p>
            <a:r>
              <a:rPr lang="en-US" altLang="zh-TW" sz="1100" b="1" dirty="0">
                <a:latin typeface="+mj-lt"/>
                <a:ea typeface="+mj-ea"/>
              </a:rPr>
              <a:t>		   109598061	</a:t>
            </a:r>
            <a:r>
              <a:rPr lang="zh-TW" altLang="en-US" sz="1100" b="1" dirty="0">
                <a:latin typeface="+mj-lt"/>
                <a:ea typeface="+mj-ea"/>
              </a:rPr>
              <a:t>廖昱翔</a:t>
            </a:r>
            <a:r>
              <a:rPr lang="en-US" altLang="zh-TW" sz="1100" b="1" dirty="0">
                <a:latin typeface="+mj-lt"/>
                <a:ea typeface="+mj-ea"/>
              </a:rPr>
              <a:t>	</a:t>
            </a:r>
          </a:p>
          <a:p>
            <a:r>
              <a:rPr lang="en-US" altLang="zh-TW" sz="1100" b="1" dirty="0"/>
              <a:t>Report Member : </a:t>
            </a:r>
            <a:r>
              <a:rPr lang="en-US" altLang="zh-TW" sz="1100" b="1" dirty="0">
                <a:latin typeface="+mj-lt"/>
                <a:ea typeface="+mj-ea"/>
              </a:rPr>
              <a:t>109598061	</a:t>
            </a:r>
            <a:r>
              <a:rPr lang="zh-TW" altLang="en-US" sz="1100" b="1" dirty="0">
                <a:latin typeface="+mj-lt"/>
                <a:ea typeface="+mj-ea"/>
              </a:rPr>
              <a:t>吳承岳</a:t>
            </a:r>
          </a:p>
        </p:txBody>
      </p:sp>
    </p:spTree>
    <p:extLst>
      <p:ext uri="{BB962C8B-B14F-4D97-AF65-F5344CB8AC3E}">
        <p14:creationId xmlns:p14="http://schemas.microsoft.com/office/powerpoint/2010/main" val="27174358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D6C4A042-9367-4FA3-A8D3-225C361DD72C}"/>
              </a:ext>
            </a:extLst>
          </p:cNvPr>
          <p:cNvPicPr>
            <a:picLocks noChangeAspect="1"/>
          </p:cNvPicPr>
          <p:nvPr/>
        </p:nvPicPr>
        <p:blipFill>
          <a:blip r:embed="rId3"/>
          <a:stretch>
            <a:fillRect/>
          </a:stretch>
        </p:blipFill>
        <p:spPr>
          <a:xfrm>
            <a:off x="7775770" y="2030569"/>
            <a:ext cx="4416230" cy="4200659"/>
          </a:xfrm>
          <a:prstGeom prst="rect">
            <a:avLst/>
          </a:prstGeom>
        </p:spPr>
      </p:pic>
      <p:sp>
        <p:nvSpPr>
          <p:cNvPr id="6" name="標題 1">
            <a:extLst>
              <a:ext uri="{FF2B5EF4-FFF2-40B4-BE49-F238E27FC236}">
                <a16:creationId xmlns:a16="http://schemas.microsoft.com/office/drawing/2014/main" id="{45531756-75CE-4DBF-BA70-E611508F7CEB}"/>
              </a:ext>
            </a:extLst>
          </p:cNvPr>
          <p:cNvSpPr txBox="1">
            <a:spLocks/>
          </p:cNvSpPr>
          <p:nvPr/>
        </p:nvSpPr>
        <p:spPr>
          <a:xfrm>
            <a:off x="3156709" y="496003"/>
            <a:ext cx="6145278" cy="540511"/>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nSpc>
                <a:spcPct val="100000"/>
              </a:lnSpc>
            </a:pPr>
            <a:r>
              <a:rPr lang="en-US" altLang="zh-TW" sz="2800" b="1" dirty="0"/>
              <a:t>CIMAT architecture : Feed-Forward ( FF )</a:t>
            </a:r>
          </a:p>
        </p:txBody>
      </p:sp>
      <p:sp>
        <p:nvSpPr>
          <p:cNvPr id="7" name="文字方塊 6">
            <a:extLst>
              <a:ext uri="{FF2B5EF4-FFF2-40B4-BE49-F238E27FC236}">
                <a16:creationId xmlns:a16="http://schemas.microsoft.com/office/drawing/2014/main" id="{6AA7FF62-11B6-4FEE-9B70-52104C45E8C7}"/>
              </a:ext>
            </a:extLst>
          </p:cNvPr>
          <p:cNvSpPr txBox="1"/>
          <p:nvPr/>
        </p:nvSpPr>
        <p:spPr>
          <a:xfrm>
            <a:off x="1046715" y="1384017"/>
            <a:ext cx="7477430" cy="5078313"/>
          </a:xfrm>
          <a:prstGeom prst="rect">
            <a:avLst/>
          </a:prstGeom>
          <a:noFill/>
        </p:spPr>
        <p:txBody>
          <a:bodyPr wrap="square" rtlCol="0">
            <a:spAutoFit/>
          </a:bodyPr>
          <a:lstStyle/>
          <a:p>
            <a:pPr marL="285750" indent="-285750">
              <a:buFont typeface="Wingdings" panose="05000000000000000000" pitchFamily="2" charset="2"/>
              <a:buChar char="l"/>
            </a:pPr>
            <a:r>
              <a:rPr lang="en-US" altLang="zh-TW" dirty="0"/>
              <a:t>C is the number of filter channel / IFM(input feature map )</a:t>
            </a:r>
          </a:p>
          <a:p>
            <a:pPr marL="285750" indent="-285750">
              <a:buFont typeface="Wingdings" panose="05000000000000000000" pitchFamily="2" charset="2"/>
              <a:buChar char="l"/>
            </a:pPr>
            <a:r>
              <a:rPr lang="en-US" altLang="zh-TW" dirty="0"/>
              <a:t>M is the number of filters / OFM(out feature map) channels</a:t>
            </a:r>
          </a:p>
          <a:p>
            <a:pPr marL="285750" indent="-285750">
              <a:buFont typeface="Wingdings" panose="05000000000000000000" pitchFamily="2" charset="2"/>
              <a:buChar char="l"/>
            </a:pPr>
            <a:r>
              <a:rPr lang="en-US" altLang="zh-TW" dirty="0"/>
              <a:t>H/W is the IFM plane height/width</a:t>
            </a:r>
          </a:p>
          <a:p>
            <a:pPr marL="285750" indent="-285750">
              <a:buFont typeface="Wingdings" panose="05000000000000000000" pitchFamily="2" charset="2"/>
              <a:buChar char="l"/>
            </a:pPr>
            <a:r>
              <a:rPr lang="en-US" altLang="zh-TW" dirty="0"/>
              <a:t>E/F is the OFM plane height/width.</a:t>
            </a:r>
          </a:p>
          <a:p>
            <a:endParaRPr lang="en-US" altLang="zh-TW" dirty="0"/>
          </a:p>
          <a:p>
            <a:pPr marL="285750" indent="-285750">
              <a:buFont typeface="Wingdings" panose="05000000000000000000" pitchFamily="2" charset="2"/>
              <a:buChar char="p"/>
            </a:pPr>
            <a:r>
              <a:rPr lang="en-US" altLang="zh-TW" dirty="0"/>
              <a:t>Step1.	</a:t>
            </a:r>
          </a:p>
          <a:p>
            <a:r>
              <a:rPr lang="en-US" altLang="zh-TW" dirty="0"/>
              <a:t>Put each element in a filter to the same column in a subarray</a:t>
            </a:r>
          </a:p>
          <a:p>
            <a:endParaRPr lang="en-US" altLang="zh-TW" dirty="0"/>
          </a:p>
          <a:p>
            <a:pPr marL="285750" indent="-285750">
              <a:buFont typeface="Wingdings" panose="05000000000000000000" pitchFamily="2" charset="2"/>
              <a:buChar char="p"/>
            </a:pPr>
            <a:r>
              <a:rPr lang="en-US" altLang="zh-TW" dirty="0"/>
              <a:t>Step2.	</a:t>
            </a:r>
          </a:p>
          <a:p>
            <a:r>
              <a:rPr lang="en-US" altLang="zh-TW" dirty="0"/>
              <a:t>Use different PEs for different locations of the elements</a:t>
            </a:r>
          </a:p>
          <a:p>
            <a:endParaRPr lang="en-US" altLang="zh-TW" dirty="0"/>
          </a:p>
          <a:p>
            <a:pPr marL="285750" indent="-285750">
              <a:buFont typeface="Wingdings" panose="05000000000000000000" pitchFamily="2" charset="2"/>
              <a:buChar char="p"/>
            </a:pPr>
            <a:r>
              <a:rPr lang="en-US" altLang="zh-TW" dirty="0"/>
              <a:t>Step3.	</a:t>
            </a:r>
          </a:p>
          <a:p>
            <a:r>
              <a:rPr lang="en-US" altLang="zh-TW" dirty="0"/>
              <a:t>Sum up the partial sums from different PEs through an adder tree</a:t>
            </a:r>
          </a:p>
          <a:p>
            <a:endParaRPr lang="en-US" altLang="zh-TW" dirty="0"/>
          </a:p>
          <a:p>
            <a:pPr marL="285750" indent="-285750">
              <a:buFont typeface="Wingdings" panose="05000000000000000000" pitchFamily="2" charset="2"/>
              <a:buChar char="l"/>
            </a:pPr>
            <a:r>
              <a:rPr lang="en-US" altLang="zh-TW" dirty="0">
                <a:latin typeface="Times New Roman" panose="02020603050405020304" pitchFamily="18" charset="0"/>
              </a:rPr>
              <a:t>For FF, </a:t>
            </a:r>
          </a:p>
          <a:p>
            <a:r>
              <a:rPr lang="en-US" altLang="zh-TW" dirty="0">
                <a:latin typeface="Times New Roman" panose="02020603050405020304" pitchFamily="18" charset="0"/>
              </a:rPr>
              <a:t>     the product of input sliding window with the same filter across </a:t>
            </a:r>
          </a:p>
          <a:p>
            <a:r>
              <a:rPr lang="en-US" altLang="zh-TW" dirty="0">
                <a:latin typeface="Times New Roman" panose="02020603050405020304" pitchFamily="18" charset="0"/>
              </a:rPr>
              <a:t>     all the channels is summed up to generate one output, </a:t>
            </a:r>
          </a:p>
          <a:p>
            <a:r>
              <a:rPr lang="en-US" altLang="zh-TW" dirty="0">
                <a:latin typeface="Times New Roman" panose="02020603050405020304" pitchFamily="18" charset="0"/>
              </a:rPr>
              <a:t>     which means all dot products in same column of the PE is summed up.  </a:t>
            </a:r>
          </a:p>
        </p:txBody>
      </p:sp>
    </p:spTree>
    <p:extLst>
      <p:ext uri="{BB962C8B-B14F-4D97-AF65-F5344CB8AC3E}">
        <p14:creationId xmlns:p14="http://schemas.microsoft.com/office/powerpoint/2010/main" val="2296156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D37F7F02-3A3E-4036-93D6-57259C79C113}"/>
              </a:ext>
            </a:extLst>
          </p:cNvPr>
          <p:cNvPicPr>
            <a:picLocks noChangeAspect="1"/>
          </p:cNvPicPr>
          <p:nvPr/>
        </p:nvPicPr>
        <p:blipFill>
          <a:blip r:embed="rId3"/>
          <a:stretch>
            <a:fillRect/>
          </a:stretch>
        </p:blipFill>
        <p:spPr>
          <a:xfrm>
            <a:off x="7770469" y="2828771"/>
            <a:ext cx="4421531" cy="3532159"/>
          </a:xfrm>
          <a:prstGeom prst="rect">
            <a:avLst/>
          </a:prstGeom>
        </p:spPr>
      </p:pic>
      <p:sp>
        <p:nvSpPr>
          <p:cNvPr id="3" name="矩形 2">
            <a:extLst>
              <a:ext uri="{FF2B5EF4-FFF2-40B4-BE49-F238E27FC236}">
                <a16:creationId xmlns:a16="http://schemas.microsoft.com/office/drawing/2014/main" id="{363D67A8-40F5-457E-A23E-1C1D8C652CEA}"/>
              </a:ext>
            </a:extLst>
          </p:cNvPr>
          <p:cNvSpPr/>
          <p:nvPr/>
        </p:nvSpPr>
        <p:spPr>
          <a:xfrm>
            <a:off x="2713888" y="497070"/>
            <a:ext cx="6764224" cy="523220"/>
          </a:xfrm>
          <a:prstGeom prst="rect">
            <a:avLst/>
          </a:prstGeom>
        </p:spPr>
        <p:txBody>
          <a:bodyPr wrap="none">
            <a:spAutoFit/>
          </a:bodyPr>
          <a:lstStyle/>
          <a:p>
            <a:r>
              <a:rPr lang="en-US" altLang="zh-TW" sz="2800" b="1" dirty="0"/>
              <a:t>CIMAT architecture : Backpropagation ( BP )</a:t>
            </a:r>
            <a:endParaRPr lang="zh-TW" altLang="en-US" sz="2800" dirty="0"/>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8770D17B-7AFE-4E63-95FB-DC5D8B9A334F}"/>
                  </a:ext>
                </a:extLst>
              </p:cNvPr>
              <p:cNvSpPr/>
              <p:nvPr/>
            </p:nvSpPr>
            <p:spPr>
              <a:xfrm>
                <a:off x="1094704" y="1973207"/>
                <a:ext cx="6542468" cy="4028090"/>
              </a:xfrm>
              <a:prstGeom prst="rect">
                <a:avLst/>
              </a:prstGeom>
            </p:spPr>
            <p:txBody>
              <a:bodyPr wrap="square">
                <a:spAutoFit/>
              </a:bodyPr>
              <a:lstStyle/>
              <a:p>
                <a:pPr marL="285750" indent="-285750">
                  <a:buFont typeface="Wingdings" panose="05000000000000000000" pitchFamily="2" charset="2"/>
                  <a:buChar char="l"/>
                </a:pPr>
                <a:r>
                  <a:rPr lang="en-US" altLang="zh-TW" dirty="0">
                    <a:latin typeface="Times New Roman" panose="02020603050405020304" pitchFamily="18" charset="0"/>
                  </a:rPr>
                  <a:t>process the transposed version of weight matrix in the BP. </a:t>
                </a:r>
              </a:p>
              <a:p>
                <a:pPr marL="285750" indent="-285750">
                  <a:buFont typeface="Wingdings" panose="05000000000000000000" pitchFamily="2" charset="2"/>
                  <a:buChar char="l"/>
                </a:pP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𝑛</m:t>
                        </m:r>
                        <m:r>
                          <a:rPr lang="en-US" altLang="zh-TW" b="0" i="1" smtClean="0">
                            <a:latin typeface="Cambria Math" panose="02040503050406030204" pitchFamily="18" charset="0"/>
                          </a:rPr>
                          <m:t>+1</m:t>
                        </m:r>
                      </m:sub>
                    </m:sSub>
                  </m:oMath>
                </a14:m>
                <a:r>
                  <a:rPr lang="en-US" altLang="zh-TW" dirty="0">
                    <a:latin typeface="Times New Roman" panose="02020603050405020304" pitchFamily="18" charset="0"/>
                  </a:rPr>
                  <a:t>is the weights in FF ; </a:t>
                </a:r>
                <a14:m>
                  <m:oMath xmlns:m="http://schemas.openxmlformats.org/officeDocument/2006/math">
                    <m:sSubSup>
                      <m:sSubSupPr>
                        <m:ctrlPr>
                          <a:rPr lang="en-US" altLang="zh-TW" i="1" dirty="0" smtClean="0">
                            <a:latin typeface="Cambria Math" panose="02040503050406030204" pitchFamily="18" charset="0"/>
                          </a:rPr>
                        </m:ctrlPr>
                      </m:sSubSupPr>
                      <m:e>
                        <m:r>
                          <a:rPr lang="en-US" altLang="zh-TW" b="0" i="1" dirty="0" smtClean="0">
                            <a:latin typeface="Cambria Math" panose="02040503050406030204" pitchFamily="18" charset="0"/>
                          </a:rPr>
                          <m:t>𝑊</m:t>
                        </m:r>
                      </m:e>
                      <m:sub>
                        <m:r>
                          <a:rPr lang="en-US" altLang="zh-TW" b="0" i="1" dirty="0" smtClean="0">
                            <a:latin typeface="Cambria Math" panose="02040503050406030204" pitchFamily="18" charset="0"/>
                          </a:rPr>
                          <m:t>𝑛</m:t>
                        </m:r>
                        <m:r>
                          <a:rPr lang="en-US" altLang="zh-TW" b="0" i="1" dirty="0" smtClean="0">
                            <a:latin typeface="Cambria Math" panose="02040503050406030204" pitchFamily="18" charset="0"/>
                          </a:rPr>
                          <m:t>+1</m:t>
                        </m:r>
                      </m:sub>
                      <m:sup>
                        <m:r>
                          <a:rPr lang="en-US" altLang="zh-TW" b="0" i="1" dirty="0" smtClean="0">
                            <a:latin typeface="Cambria Math" panose="02040503050406030204" pitchFamily="18" charset="0"/>
                          </a:rPr>
                          <m:t>𝑇</m:t>
                        </m:r>
                      </m:sup>
                    </m:sSubSup>
                    <m:r>
                      <a:rPr lang="en-US" altLang="zh-TW" i="1" dirty="0" smtClean="0">
                        <a:latin typeface="Cambria Math" panose="02040503050406030204" pitchFamily="18" charset="0"/>
                      </a:rPr>
                      <m:t> </m:t>
                    </m:r>
                  </m:oMath>
                </a14:m>
                <a:r>
                  <a:rPr lang="en-US" altLang="zh-TW" dirty="0">
                    <a:latin typeface="Times New Roman" panose="02020603050405020304" pitchFamily="18" charset="0"/>
                  </a:rPr>
                  <a:t>is the transposed weights for BP, they are mapped to the same memory array. </a:t>
                </a:r>
              </a:p>
              <a:p>
                <a:pPr marL="285750" indent="-285750">
                  <a:buFont typeface="Wingdings" panose="05000000000000000000" pitchFamily="2" charset="2"/>
                  <a:buChar char="l"/>
                </a:pPr>
                <a:endParaRPr lang="en-US" altLang="zh-TW" dirty="0">
                  <a:latin typeface="Times New Roman" panose="02020603050405020304" pitchFamily="18" charset="0"/>
                </a:endParaRPr>
              </a:p>
              <a:p>
                <a:pPr marL="285750" indent="-285750">
                  <a:buFont typeface="Wingdings" panose="05000000000000000000" pitchFamily="2" charset="2"/>
                  <a:buChar char="l"/>
                </a:pPr>
                <a:endParaRPr lang="en-US" altLang="zh-TW" dirty="0">
                  <a:latin typeface="Times New Roman" panose="02020603050405020304" pitchFamily="18" charset="0"/>
                </a:endParaRPr>
              </a:p>
              <a:p>
                <a:pPr marL="285750" indent="-285750">
                  <a:buFont typeface="Wingdings" panose="05000000000000000000" pitchFamily="2" charset="2"/>
                  <a:buChar char="l"/>
                </a:pPr>
                <a:r>
                  <a:rPr lang="en-US" altLang="zh-TW" dirty="0">
                    <a:latin typeface="Times New Roman" panose="02020603050405020304" pitchFamily="18" charset="0"/>
                  </a:rPr>
                  <a:t>In BP, </a:t>
                </a:r>
              </a:p>
              <a:p>
                <a:r>
                  <a:rPr lang="en-US" altLang="zh-TW" dirty="0">
                    <a:latin typeface="Times New Roman" panose="02020603050405020304" pitchFamily="18" charset="0"/>
                  </a:rPr>
                  <a:t>     the input vector (</a:t>
                </a:r>
                <a14:m>
                  <m:oMath xmlns:m="http://schemas.openxmlformats.org/officeDocument/2006/math">
                    <m:f>
                      <m:fPr>
                        <m:ctrlPr>
                          <a:rPr lang="en-US" altLang="zh-TW" i="1" smtClean="0">
                            <a:latin typeface="Cambria Math" panose="02040503050406030204" pitchFamily="18" charset="0"/>
                          </a:rPr>
                        </m:ctrlPr>
                      </m:fPr>
                      <m:num>
                        <m:r>
                          <a:rPr lang="en-US" altLang="zh-TW" i="1" smtClean="0">
                            <a:latin typeface="Cambria Math" panose="02040503050406030204" pitchFamily="18" charset="0"/>
                          </a:rPr>
                          <m:t>𝜕</m:t>
                        </m:r>
                        <m:r>
                          <a:rPr lang="en-US" altLang="zh-TW" b="0" i="1" smtClean="0">
                            <a:latin typeface="Cambria Math" panose="02040503050406030204" pitchFamily="18" charset="0"/>
                          </a:rPr>
                          <m:t>𝐿</m:t>
                        </m:r>
                      </m:num>
                      <m:den>
                        <m:r>
                          <a:rPr lang="en-US" altLang="zh-TW" i="1" smtClean="0">
                            <a:latin typeface="Cambria Math" panose="02040503050406030204" pitchFamily="18" charset="0"/>
                          </a:rPr>
                          <m:t>𝜕</m:t>
                        </m:r>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b="0" i="1" smtClean="0">
                                <a:latin typeface="Cambria Math" panose="02040503050406030204" pitchFamily="18" charset="0"/>
                              </a:rPr>
                              <m:t>𝑛</m:t>
                            </m:r>
                            <m:r>
                              <a:rPr lang="en-US" altLang="zh-TW" b="0" i="1" smtClean="0">
                                <a:latin typeface="Cambria Math" panose="02040503050406030204" pitchFamily="18" charset="0"/>
                              </a:rPr>
                              <m:t>+1</m:t>
                            </m:r>
                          </m:sub>
                        </m:sSub>
                      </m:den>
                    </m:f>
                  </m:oMath>
                </a14:m>
                <a:r>
                  <a:rPr lang="en-US" altLang="zh-TW" dirty="0">
                    <a:latin typeface="Times New Roman" panose="02020603050405020304" pitchFamily="18" charset="0"/>
                  </a:rPr>
                  <a:t>) is applied to the column in parallel;</a:t>
                </a:r>
                <a:r>
                  <a:rPr lang="en-US" altLang="zh-TW" dirty="0"/>
                  <a:t>     </a:t>
                </a:r>
              </a:p>
              <a:p>
                <a:r>
                  <a:rPr lang="en-US" altLang="zh-TW" dirty="0"/>
                  <a:t>     the output vector (</a:t>
                </a:r>
                <a14:m>
                  <m:oMath xmlns:m="http://schemas.openxmlformats.org/officeDocument/2006/math">
                    <m:f>
                      <m:fPr>
                        <m:ctrlPr>
                          <a:rPr lang="en-US" altLang="zh-TW" i="1" smtClean="0">
                            <a:latin typeface="Cambria Math" panose="02040503050406030204" pitchFamily="18" charset="0"/>
                          </a:rPr>
                        </m:ctrlPr>
                      </m:fPr>
                      <m:num>
                        <m:r>
                          <a:rPr lang="en-US" altLang="zh-TW" i="1" smtClean="0">
                            <a:latin typeface="Cambria Math" panose="02040503050406030204" pitchFamily="18" charset="0"/>
                          </a:rPr>
                          <m:t>𝜕</m:t>
                        </m:r>
                        <m:r>
                          <a:rPr lang="en-US" altLang="zh-TW" b="0" i="1" smtClean="0">
                            <a:latin typeface="Cambria Math" panose="02040503050406030204" pitchFamily="18" charset="0"/>
                          </a:rPr>
                          <m:t>𝐿</m:t>
                        </m:r>
                      </m:num>
                      <m:den>
                        <m:r>
                          <a:rPr lang="en-US" altLang="zh-TW" i="1" smtClean="0">
                            <a:latin typeface="Cambria Math" panose="02040503050406030204" pitchFamily="18" charset="0"/>
                          </a:rPr>
                          <m:t>𝜕</m:t>
                        </m:r>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b="0" i="1" smtClean="0">
                                <a:latin typeface="Cambria Math" panose="02040503050406030204" pitchFamily="18" charset="0"/>
                              </a:rPr>
                              <m:t>𝑛</m:t>
                            </m:r>
                          </m:sub>
                        </m:sSub>
                      </m:den>
                    </m:f>
                  </m:oMath>
                </a14:m>
                <a:r>
                  <a:rPr lang="en-US" altLang="zh-TW" dirty="0"/>
                  <a:t>) is obtained from the row in parallel. </a:t>
                </a:r>
              </a:p>
              <a:p>
                <a:endParaRPr lang="en-US" altLang="zh-TW" dirty="0"/>
              </a:p>
              <a:p>
                <a:pPr marL="285750" indent="-285750">
                  <a:buFont typeface="Wingdings" panose="05000000000000000000" pitchFamily="2" charset="2"/>
                  <a:buChar char="l"/>
                </a:pPr>
                <a:r>
                  <a:rPr lang="en-US" altLang="zh-TW" dirty="0"/>
                  <a:t>FF and error calculation can be performed within the same PE. </a:t>
                </a:r>
              </a:p>
              <a:p>
                <a:r>
                  <a:rPr lang="en-US" altLang="zh-TW" dirty="0"/>
                  <a:t>     No additional memory access is needed in error calculation,     </a:t>
                </a:r>
              </a:p>
              <a:p>
                <a:r>
                  <a:rPr lang="en-US" altLang="zh-TW" dirty="0"/>
                  <a:t>     means an improvement in throughput and energy efficiency. </a:t>
                </a:r>
              </a:p>
              <a:p>
                <a:endParaRPr lang="en-US" altLang="zh-TW" b="0" i="0" dirty="0">
                  <a:effectLst/>
                  <a:latin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8770D17B-7AFE-4E63-95FB-DC5D8B9A334F}"/>
                  </a:ext>
                </a:extLst>
              </p:cNvPr>
              <p:cNvSpPr>
                <a:spLocks noRot="1" noChangeAspect="1" noMove="1" noResize="1" noEditPoints="1" noAdjustHandles="1" noChangeArrowheads="1" noChangeShapeType="1" noTextEdit="1"/>
              </p:cNvSpPr>
              <p:nvPr/>
            </p:nvSpPr>
            <p:spPr>
              <a:xfrm>
                <a:off x="1094704" y="1973207"/>
                <a:ext cx="6542468" cy="4028090"/>
              </a:xfrm>
              <a:prstGeom prst="rect">
                <a:avLst/>
              </a:prstGeom>
              <a:blipFill>
                <a:blip r:embed="rId4"/>
                <a:stretch>
                  <a:fillRect l="-652" t="-909" r="-1491"/>
                </a:stretch>
              </a:blipFill>
            </p:spPr>
            <p:txBody>
              <a:bodyPr/>
              <a:lstStyle/>
              <a:p>
                <a:r>
                  <a:rPr lang="zh-TW" altLang="en-US">
                    <a:noFill/>
                  </a:rPr>
                  <a:t> </a:t>
                </a:r>
              </a:p>
            </p:txBody>
          </p:sp>
        </mc:Fallback>
      </mc:AlternateContent>
      <p:pic>
        <p:nvPicPr>
          <p:cNvPr id="6" name="圖片 5">
            <a:extLst>
              <a:ext uri="{FF2B5EF4-FFF2-40B4-BE49-F238E27FC236}">
                <a16:creationId xmlns:a16="http://schemas.microsoft.com/office/drawing/2014/main" id="{FBD25153-597C-4D25-AADF-947506BBF3E6}"/>
              </a:ext>
            </a:extLst>
          </p:cNvPr>
          <p:cNvPicPr>
            <a:picLocks noChangeAspect="1"/>
          </p:cNvPicPr>
          <p:nvPr/>
        </p:nvPicPr>
        <p:blipFill>
          <a:blip r:embed="rId5"/>
          <a:stretch>
            <a:fillRect/>
          </a:stretch>
        </p:blipFill>
        <p:spPr>
          <a:xfrm>
            <a:off x="7770469" y="1840485"/>
            <a:ext cx="4421531" cy="838476"/>
          </a:xfrm>
          <a:prstGeom prst="rect">
            <a:avLst/>
          </a:prstGeom>
        </p:spPr>
      </p:pic>
    </p:spTree>
    <p:extLst>
      <p:ext uri="{BB962C8B-B14F-4D97-AF65-F5344CB8AC3E}">
        <p14:creationId xmlns:p14="http://schemas.microsoft.com/office/powerpoint/2010/main" val="3752305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0076743-FF04-4E08-86ED-8CF8BCA70504}"/>
              </a:ext>
            </a:extLst>
          </p:cNvPr>
          <p:cNvPicPr>
            <a:picLocks noChangeAspect="1"/>
          </p:cNvPicPr>
          <p:nvPr/>
        </p:nvPicPr>
        <p:blipFill>
          <a:blip r:embed="rId3"/>
          <a:stretch>
            <a:fillRect/>
          </a:stretch>
        </p:blipFill>
        <p:spPr>
          <a:xfrm>
            <a:off x="7763319" y="3219723"/>
            <a:ext cx="4428681" cy="2589167"/>
          </a:xfrm>
          <a:prstGeom prst="rect">
            <a:avLst/>
          </a:prstGeom>
        </p:spPr>
      </p:pic>
      <p:sp>
        <p:nvSpPr>
          <p:cNvPr id="3" name="矩形 2">
            <a:extLst>
              <a:ext uri="{FF2B5EF4-FFF2-40B4-BE49-F238E27FC236}">
                <a16:creationId xmlns:a16="http://schemas.microsoft.com/office/drawing/2014/main" id="{69FC4B21-1072-4BD7-A614-D2DEE4A1CBBE}"/>
              </a:ext>
            </a:extLst>
          </p:cNvPr>
          <p:cNvSpPr/>
          <p:nvPr/>
        </p:nvSpPr>
        <p:spPr>
          <a:xfrm>
            <a:off x="3219856" y="353018"/>
            <a:ext cx="5732980" cy="523220"/>
          </a:xfrm>
          <a:prstGeom prst="rect">
            <a:avLst/>
          </a:prstGeom>
        </p:spPr>
        <p:txBody>
          <a:bodyPr wrap="none">
            <a:spAutoFit/>
          </a:bodyPr>
          <a:lstStyle/>
          <a:p>
            <a:pPr>
              <a:lnSpc>
                <a:spcPct val="100000"/>
              </a:lnSpc>
            </a:pPr>
            <a:r>
              <a:rPr lang="en-US" altLang="zh-TW" sz="2800" b="1" dirty="0"/>
              <a:t>CIMAT architecture : Weight Gradient</a:t>
            </a:r>
          </a:p>
        </p:txBody>
      </p:sp>
      <p:pic>
        <p:nvPicPr>
          <p:cNvPr id="5" name="圖片 4">
            <a:extLst>
              <a:ext uri="{FF2B5EF4-FFF2-40B4-BE49-F238E27FC236}">
                <a16:creationId xmlns:a16="http://schemas.microsoft.com/office/drawing/2014/main" id="{A5995378-838F-40D7-A331-7E349C9CC977}"/>
              </a:ext>
            </a:extLst>
          </p:cNvPr>
          <p:cNvPicPr>
            <a:picLocks noChangeAspect="1"/>
          </p:cNvPicPr>
          <p:nvPr/>
        </p:nvPicPr>
        <p:blipFill>
          <a:blip r:embed="rId4"/>
          <a:stretch>
            <a:fillRect/>
          </a:stretch>
        </p:blipFill>
        <p:spPr>
          <a:xfrm>
            <a:off x="7763319" y="2074372"/>
            <a:ext cx="4428681" cy="803682"/>
          </a:xfrm>
          <a:prstGeom prst="rect">
            <a:avLst/>
          </a:prstGeom>
        </p:spPr>
      </p:pic>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51DA7855-4518-44F5-ADE8-B84F6015257C}"/>
                  </a:ext>
                </a:extLst>
              </p:cNvPr>
              <p:cNvSpPr/>
              <p:nvPr/>
            </p:nvSpPr>
            <p:spPr>
              <a:xfrm>
                <a:off x="953038" y="1491559"/>
                <a:ext cx="8308685" cy="4134786"/>
              </a:xfrm>
              <a:prstGeom prst="rect">
                <a:avLst/>
              </a:prstGeom>
            </p:spPr>
            <p:txBody>
              <a:bodyPr wrap="none">
                <a:spAutoFit/>
              </a:bodyPr>
              <a:lstStyle/>
              <a:p>
                <a:pPr marL="285750" indent="-285750">
                  <a:buFont typeface="Wingdings" panose="05000000000000000000" pitchFamily="2" charset="2"/>
                  <a:buChar char="l"/>
                </a:pPr>
                <a:r>
                  <a:rPr lang="zh-TW" altLang="en-US" dirty="0">
                    <a:latin typeface="Times New Roman" panose="02020603050405020304" pitchFamily="18" charset="0"/>
                  </a:rPr>
                  <a:t>Each plain of </a:t>
                </a:r>
                <a14:m>
                  <m:oMath xmlns:m="http://schemas.openxmlformats.org/officeDocument/2006/math">
                    <m:f>
                      <m:fPr>
                        <m:ctrlPr>
                          <a:rPr lang="en-US" altLang="zh-TW" i="1" smtClean="0">
                            <a:latin typeface="Cambria Math" panose="02040503050406030204" pitchFamily="18" charset="0"/>
                          </a:rPr>
                        </m:ctrlPr>
                      </m:fPr>
                      <m:num>
                        <m:r>
                          <a:rPr lang="en-US" altLang="zh-TW" i="1" smtClean="0">
                            <a:latin typeface="Cambria Math" panose="02040503050406030204" pitchFamily="18" charset="0"/>
                          </a:rPr>
                          <m:t>𝜕</m:t>
                        </m:r>
                        <m:r>
                          <m:rPr>
                            <m:sty m:val="p"/>
                          </m:rPr>
                          <a:rPr lang="en-US" altLang="zh-TW" i="1">
                            <a:latin typeface="Cambria Math" panose="02040503050406030204" pitchFamily="18" charset="0"/>
                          </a:rPr>
                          <m:t>L</m:t>
                        </m:r>
                      </m:num>
                      <m:den>
                        <m:r>
                          <a:rPr lang="en-US" altLang="zh-TW" i="1" smtClean="0">
                            <a:latin typeface="Cambria Math" panose="02040503050406030204" pitchFamily="18" charset="0"/>
                          </a:rPr>
                          <m:t>𝜕</m:t>
                        </m:r>
                        <m:sSub>
                          <m:sSubPr>
                            <m:ctrlPr>
                              <a:rPr lang="en-US" altLang="zh-TW" i="1" smtClean="0">
                                <a:latin typeface="Cambria Math" panose="02040503050406030204" pitchFamily="18" charset="0"/>
                              </a:rPr>
                            </m:ctrlPr>
                          </m:sSubPr>
                          <m:e>
                            <m:r>
                              <m:rPr>
                                <m:sty m:val="p"/>
                              </m:rPr>
                              <a:rPr lang="en-US" altLang="zh-TW" i="1">
                                <a:latin typeface="Cambria Math" panose="02040503050406030204" pitchFamily="18" charset="0"/>
                              </a:rPr>
                              <m:t>Y</m:t>
                            </m:r>
                          </m:e>
                          <m:sub>
                            <m:r>
                              <a:rPr lang="en-US" altLang="zh-TW" b="0" i="1" smtClean="0">
                                <a:latin typeface="Cambria Math" panose="02040503050406030204" pitchFamily="18" charset="0"/>
                              </a:rPr>
                              <m:t>𝑛</m:t>
                            </m:r>
                          </m:sub>
                        </m:sSub>
                      </m:den>
                    </m:f>
                  </m:oMath>
                </a14:m>
                <a:r>
                  <a:rPr lang="zh-TW" altLang="en-US" dirty="0">
                    <a:latin typeface="Times New Roman" panose="02020603050405020304" pitchFamily="18" charset="0"/>
                  </a:rPr>
                  <a:t> is stretched into one long column</a:t>
                </a:r>
                <a:r>
                  <a:rPr lang="en-US" altLang="zh-TW" dirty="0">
                    <a:latin typeface="Times New Roman" panose="02020603050405020304" pitchFamily="18" charset="0"/>
                  </a:rPr>
                  <a:t>;</a:t>
                </a:r>
              </a:p>
              <a:p>
                <a14:m>
                  <m:oMath xmlns:m="http://schemas.openxmlformats.org/officeDocument/2006/math">
                    <m:r>
                      <a:rPr lang="en-US" altLang="zh-TW" b="0" i="1" smtClean="0">
                        <a:latin typeface="Cambria Math" panose="02040503050406030204" pitchFamily="18" charset="0"/>
                      </a:rPr>
                      <m:t>      </m:t>
                    </m:r>
                    <m:sSub>
                      <m:sSubPr>
                        <m:ctrlPr>
                          <a:rPr lang="en-US" altLang="zh-TW" i="1">
                            <a:latin typeface="Cambria Math" panose="02040503050406030204" pitchFamily="18" charset="0"/>
                          </a:rPr>
                        </m:ctrlPr>
                      </m:sSubPr>
                      <m:e>
                        <m:r>
                          <a:rPr lang="en-US" altLang="zh-TW" i="1">
                            <a:latin typeface="Cambria Math" panose="02040503050406030204" pitchFamily="18" charset="0"/>
                          </a:rPr>
                          <m:t>𝑌</m:t>
                        </m:r>
                      </m:e>
                      <m:sub>
                        <m:r>
                          <a:rPr lang="en-US" altLang="zh-TW" i="1">
                            <a:latin typeface="Cambria Math" panose="02040503050406030204" pitchFamily="18" charset="0"/>
                          </a:rPr>
                          <m:t>𝑛</m:t>
                        </m:r>
                        <m:r>
                          <a:rPr lang="en-US" altLang="zh-TW" i="1">
                            <a:latin typeface="Cambria Math" panose="02040503050406030204" pitchFamily="18" charset="0"/>
                          </a:rPr>
                          <m:t>−1</m:t>
                        </m:r>
                      </m:sub>
                    </m:sSub>
                    <m:r>
                      <a:rPr lang="en-US" altLang="zh-TW" b="0" i="0" smtClean="0">
                        <a:latin typeface="Cambria Math" panose="02040503050406030204" pitchFamily="18" charset="0"/>
                      </a:rPr>
                      <m:t> </m:t>
                    </m:r>
                  </m:oMath>
                </a14:m>
                <a:r>
                  <a:rPr lang="en-US" altLang="zh-TW" dirty="0">
                    <a:latin typeface="Times New Roman" panose="02020603050405020304" pitchFamily="18" charset="0"/>
                  </a:rPr>
                  <a:t>are also unrolled to a group of columns;</a:t>
                </a:r>
              </a:p>
              <a:p>
                <a:r>
                  <a:rPr lang="en-US" altLang="zh-TW" dirty="0">
                    <a:latin typeface="Times New Roman" panose="02020603050405020304" pitchFamily="18" charset="0"/>
                  </a:rPr>
                  <a:t>     The activation columns, k*k , are fed into the array cycle by cycle</a:t>
                </a:r>
              </a:p>
              <a:p>
                <a:r>
                  <a:rPr lang="en-US" altLang="zh-TW" dirty="0">
                    <a:latin typeface="Times New Roman" panose="02020603050405020304" pitchFamily="18" charset="0"/>
                  </a:rPr>
                  <a:t>     Performing bitwise multiplication and accumulation. </a:t>
                </a:r>
              </a:p>
              <a:p>
                <a:endParaRPr lang="en-US" altLang="zh-TW" dirty="0">
                  <a:latin typeface="Times New Roman" panose="02020603050405020304" pitchFamily="18" charset="0"/>
                </a:endParaRPr>
              </a:p>
              <a:p>
                <a:pPr marL="285750" indent="-285750">
                  <a:buFont typeface="Wingdings" panose="05000000000000000000" pitchFamily="2" charset="2"/>
                  <a:buChar char="l"/>
                </a:pPr>
                <a:r>
                  <a:rPr lang="en-US" altLang="zh-TW" dirty="0">
                    <a:latin typeface="Times New Roman" panose="02020603050405020304" pitchFamily="18" charset="0"/>
                  </a:rPr>
                  <a:t>Partial sums from same column with multiple cycles</a:t>
                </a:r>
                <a:r>
                  <a:rPr lang="en-US" altLang="zh-TW" dirty="0">
                    <a:latin typeface="Times New Roman" panose="02020603050405020304" pitchFamily="18" charset="0"/>
                    <a:sym typeface="Wingdings" panose="05000000000000000000" pitchFamily="2" charset="2"/>
                  </a:rPr>
                  <a:t></a:t>
                </a:r>
                <a:r>
                  <a:rPr lang="en-US" altLang="zh-TW" dirty="0">
                    <a:latin typeface="Times New Roman" panose="02020603050405020304" pitchFamily="18" charset="0"/>
                  </a:rPr>
                  <a:t> </a:t>
                </a:r>
              </a:p>
              <a:p>
                <a:r>
                  <a:rPr lang="en-US" altLang="zh-TW" dirty="0">
                    <a:latin typeface="Times New Roman" panose="02020603050405020304" pitchFamily="18" charset="0"/>
                  </a:rPr>
                  <a:t>     all the weight gradients of one filter</a:t>
                </a:r>
                <a:r>
                  <a:rPr lang="en-US" altLang="zh-TW" dirty="0">
                    <a:latin typeface="Times New Roman" panose="02020603050405020304" pitchFamily="18" charset="0"/>
                    <a:sym typeface="Wingdings" panose="05000000000000000000" pitchFamily="2" charset="2"/>
                  </a:rPr>
                  <a:t></a:t>
                </a:r>
              </a:p>
              <a:p>
                <a:r>
                  <a:rPr lang="en-US" altLang="zh-TW" dirty="0">
                    <a:latin typeface="Times New Roman" panose="02020603050405020304" pitchFamily="18" charset="0"/>
                  </a:rPr>
                  <a:t>     partial sums from different columns form the entire gradient matrix </a:t>
                </a:r>
                <a:r>
                  <a:rPr lang="el-GR" altLang="zh-TW" dirty="0">
                    <a:latin typeface="Posterama" panose="020B0504020200020000" pitchFamily="34" charset="0"/>
                    <a:cs typeface="Posterama" panose="020B0504020200020000" pitchFamily="34" charset="0"/>
                  </a:rPr>
                  <a:t>Δ</a:t>
                </a:r>
                <a14:m>
                  <m:oMath xmlns:m="http://schemas.openxmlformats.org/officeDocument/2006/math">
                    <m:sSub>
                      <m:sSubPr>
                        <m:ctrlPr>
                          <a:rPr lang="en-US" altLang="zh-TW" i="1" dirty="0" smtClean="0">
                            <a:latin typeface="Cambria Math" panose="02040503050406030204" pitchFamily="18" charset="0"/>
                          </a:rPr>
                        </m:ctrlPr>
                      </m:sSubPr>
                      <m:e>
                        <m:r>
                          <a:rPr lang="en-US" altLang="zh-TW" b="0" i="1" dirty="0" smtClean="0">
                            <a:latin typeface="Cambria Math" panose="02040503050406030204" pitchFamily="18" charset="0"/>
                          </a:rPr>
                          <m:t>𝑊</m:t>
                        </m:r>
                      </m:e>
                      <m:sub>
                        <m:r>
                          <a:rPr lang="en-US" altLang="zh-TW" b="0" i="1" dirty="0" smtClean="0">
                            <a:latin typeface="Cambria Math" panose="02040503050406030204" pitchFamily="18" charset="0"/>
                          </a:rPr>
                          <m:t>𝑛</m:t>
                        </m:r>
                      </m:sub>
                    </m:sSub>
                  </m:oMath>
                </a14:m>
                <a:r>
                  <a:rPr lang="en-US" altLang="zh-TW" dirty="0">
                    <a:latin typeface="Times New Roman" panose="02020603050405020304" pitchFamily="18" charset="0"/>
                  </a:rPr>
                  <a:t>.</a:t>
                </a:r>
              </a:p>
              <a:p>
                <a:pPr marL="285750" indent="-285750">
                  <a:buFont typeface="Wingdings" panose="05000000000000000000" pitchFamily="2" charset="2"/>
                  <a:buChar char="l"/>
                </a:pPr>
                <a:endParaRPr lang="en-US" altLang="zh-TW" dirty="0">
                  <a:latin typeface="Times New Roman" panose="02020603050405020304" pitchFamily="18" charset="0"/>
                </a:endParaRPr>
              </a:p>
              <a:p>
                <a:pPr marL="285750" indent="-285750">
                  <a:buFont typeface="Wingdings" panose="05000000000000000000" pitchFamily="2" charset="2"/>
                  <a:buChar char="l"/>
                </a:pPr>
                <a:r>
                  <a:rPr lang="en-US" altLang="zh-TW" dirty="0">
                    <a:latin typeface="Times New Roman" panose="02020603050405020304" pitchFamily="18" charset="0"/>
                  </a:rPr>
                  <a:t>In the normal batch training mode, </a:t>
                </a:r>
              </a:p>
              <a:p>
                <a:r>
                  <a:rPr lang="en-US" altLang="zh-TW" dirty="0">
                    <a:latin typeface="Posterama" panose="020B0504020200020000" pitchFamily="34" charset="0"/>
                    <a:cs typeface="Posterama" panose="020B0504020200020000" pitchFamily="34" charset="0"/>
                  </a:rPr>
                  <a:t>     </a:t>
                </a:r>
                <a:r>
                  <a:rPr lang="el-GR" altLang="zh-TW" dirty="0">
                    <a:latin typeface="Posterama" panose="020B0504020200020000" pitchFamily="34" charset="0"/>
                    <a:cs typeface="Posterama" panose="020B0504020200020000" pitchFamily="34" charset="0"/>
                  </a:rPr>
                  <a:t>Δ </a:t>
                </a:r>
                <a14:m>
                  <m:oMath xmlns:m="http://schemas.openxmlformats.org/officeDocument/2006/math">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𝑊</m:t>
                        </m:r>
                      </m:e>
                      <m:sub>
                        <m:r>
                          <a:rPr lang="en-US" altLang="zh-TW" i="1" dirty="0">
                            <a:latin typeface="Cambria Math" panose="02040503050406030204" pitchFamily="18" charset="0"/>
                          </a:rPr>
                          <m:t>𝑛</m:t>
                        </m:r>
                      </m:sub>
                    </m:sSub>
                  </m:oMath>
                </a14:m>
                <a:r>
                  <a:rPr lang="en-US" altLang="zh-TW" dirty="0">
                    <a:latin typeface="Times New Roman" panose="02020603050405020304" pitchFamily="18" charset="0"/>
                  </a:rPr>
                  <a:t> of each image is sent to off-chip DRAM for storing</a:t>
                </a:r>
              </a:p>
              <a:p>
                <a:r>
                  <a:rPr lang="en-US" altLang="zh-TW" dirty="0">
                    <a:latin typeface="Times New Roman" panose="02020603050405020304" pitchFamily="18" charset="0"/>
                  </a:rPr>
                  <a:t>     at the end of each batch, weight gradients are loaded back and accumulated on-chip. </a:t>
                </a:r>
              </a:p>
              <a:p>
                <a:endParaRPr lang="en-US" altLang="zh-TW" dirty="0">
                  <a:latin typeface="Times New Roman" panose="02020603050405020304" pitchFamily="18" charset="0"/>
                </a:endParaRPr>
              </a:p>
              <a:p>
                <a:pPr marL="285750" indent="-285750">
                  <a:buFont typeface="Wingdings" panose="05000000000000000000" pitchFamily="2" charset="2"/>
                  <a:buChar char="l"/>
                </a:pPr>
                <a:endParaRPr lang="zh-TW" altLang="en-US" dirty="0">
                  <a:latin typeface="Times New Roman" panose="02020603050405020304" pitchFamily="18" charset="0"/>
                </a:endParaRPr>
              </a:p>
            </p:txBody>
          </p:sp>
        </mc:Choice>
        <mc:Fallback xmlns="">
          <p:sp>
            <p:nvSpPr>
              <p:cNvPr id="6" name="矩形 5">
                <a:extLst>
                  <a:ext uri="{FF2B5EF4-FFF2-40B4-BE49-F238E27FC236}">
                    <a16:creationId xmlns:a16="http://schemas.microsoft.com/office/drawing/2014/main" id="{51DA7855-4518-44F5-ADE8-B84F6015257C}"/>
                  </a:ext>
                </a:extLst>
              </p:cNvPr>
              <p:cNvSpPr>
                <a:spLocks noRot="1" noChangeAspect="1" noMove="1" noResize="1" noEditPoints="1" noAdjustHandles="1" noChangeArrowheads="1" noChangeShapeType="1" noTextEdit="1"/>
              </p:cNvSpPr>
              <p:nvPr/>
            </p:nvSpPr>
            <p:spPr>
              <a:xfrm>
                <a:off x="953038" y="1491559"/>
                <a:ext cx="8308685" cy="4134786"/>
              </a:xfrm>
              <a:prstGeom prst="rect">
                <a:avLst/>
              </a:prstGeom>
              <a:blipFill>
                <a:blip r:embed="rId5"/>
                <a:stretch>
                  <a:fillRect l="-44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713102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3B013A6C-86B6-4EC6-9CE8-9008BC2FECD7}"/>
              </a:ext>
            </a:extLst>
          </p:cNvPr>
          <p:cNvPicPr>
            <a:picLocks noChangeAspect="1"/>
          </p:cNvPicPr>
          <p:nvPr/>
        </p:nvPicPr>
        <p:blipFill>
          <a:blip r:embed="rId3"/>
          <a:stretch>
            <a:fillRect/>
          </a:stretch>
        </p:blipFill>
        <p:spPr>
          <a:xfrm>
            <a:off x="7815905" y="2853111"/>
            <a:ext cx="4376095" cy="2979058"/>
          </a:xfrm>
          <a:prstGeom prst="rect">
            <a:avLst/>
          </a:prstGeom>
        </p:spPr>
      </p:pic>
      <p:sp>
        <p:nvSpPr>
          <p:cNvPr id="3" name="矩形 2">
            <a:extLst>
              <a:ext uri="{FF2B5EF4-FFF2-40B4-BE49-F238E27FC236}">
                <a16:creationId xmlns:a16="http://schemas.microsoft.com/office/drawing/2014/main" id="{F93EA97F-4AFE-45EE-99B6-7A647DA4FFA6}"/>
              </a:ext>
            </a:extLst>
          </p:cNvPr>
          <p:cNvSpPr/>
          <p:nvPr/>
        </p:nvSpPr>
        <p:spPr>
          <a:xfrm>
            <a:off x="3377603" y="273857"/>
            <a:ext cx="5505482" cy="523220"/>
          </a:xfrm>
          <a:prstGeom prst="rect">
            <a:avLst/>
          </a:prstGeom>
        </p:spPr>
        <p:txBody>
          <a:bodyPr wrap="none">
            <a:spAutoFit/>
          </a:bodyPr>
          <a:lstStyle/>
          <a:p>
            <a:r>
              <a:rPr lang="en-US" altLang="zh-TW" sz="2800" b="1" dirty="0"/>
              <a:t>CIMAT architecture : Weight Update</a:t>
            </a:r>
            <a:endParaRPr lang="zh-TW" altLang="en-US" sz="2800"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D3056DF-A866-4C6A-9C4C-D8A6147FCF12}"/>
                  </a:ext>
                </a:extLst>
              </p:cNvPr>
              <p:cNvSpPr/>
              <p:nvPr/>
            </p:nvSpPr>
            <p:spPr>
              <a:xfrm>
                <a:off x="1070007" y="907129"/>
                <a:ext cx="6612177" cy="6186309"/>
              </a:xfrm>
              <a:prstGeom prst="rect">
                <a:avLst/>
              </a:prstGeom>
            </p:spPr>
            <p:txBody>
              <a:bodyPr wrap="square">
                <a:spAutoFit/>
              </a:bodyPr>
              <a:lstStyle/>
              <a:p>
                <a:pPr marL="285750" indent="-285750">
                  <a:buFont typeface="Wingdings" panose="05000000000000000000" pitchFamily="2" charset="2"/>
                  <a:buChar char="l"/>
                </a:pPr>
                <a:r>
                  <a:rPr lang="en-US" altLang="zh-TW" dirty="0">
                    <a:latin typeface="Times New Roman" panose="02020603050405020304" pitchFamily="18" charset="0"/>
                  </a:rPr>
                  <a:t>The 6T SRAM row is disabled during the FF and BP. </a:t>
                </a:r>
              </a:p>
              <a:p>
                <a:pPr marL="285750" indent="-285750">
                  <a:buFont typeface="Wingdings" panose="05000000000000000000" pitchFamily="2" charset="2"/>
                  <a:buChar char="l"/>
                </a:pPr>
                <a:r>
                  <a:rPr lang="en-US" altLang="zh-TW" dirty="0">
                    <a:latin typeface="Times New Roman" panose="02020603050405020304" pitchFamily="18" charset="0"/>
                  </a:rPr>
                  <a:t>When weight gradients are ready, they are fed into shift register to realize multiplication with learning rate.</a:t>
                </a:r>
              </a:p>
              <a:p>
                <a:endParaRPr lang="en-US" altLang="zh-TW" b="1" dirty="0">
                  <a:latin typeface="Times New Roman" panose="02020603050405020304" pitchFamily="18" charset="0"/>
                </a:endParaRPr>
              </a:p>
              <a:p>
                <a:pPr marL="285750" indent="-285750">
                  <a:buFont typeface="Wingdings" panose="05000000000000000000" pitchFamily="2" charset="2"/>
                  <a:buChar char="p"/>
                </a:pPr>
                <a:r>
                  <a:rPr lang="en-US" altLang="zh-TW" b="1" dirty="0"/>
                  <a:t>Step1.	</a:t>
                </a:r>
              </a:p>
              <a:p>
                <a:r>
                  <a:rPr lang="en-US" altLang="zh-TW" dirty="0">
                    <a:latin typeface="Times New Roman" panose="02020603050405020304" pitchFamily="18" charset="0"/>
                  </a:rPr>
                  <a:t>One row of the </a:t>
                </a:r>
                <a:r>
                  <a:rPr lang="el-GR" altLang="zh-TW" dirty="0">
                    <a:latin typeface="Posterama" panose="020B0504020200020000" pitchFamily="34" charset="0"/>
                    <a:cs typeface="Posterama" panose="020B0504020200020000" pitchFamily="34" charset="0"/>
                  </a:rPr>
                  <a:t>Δ</a:t>
                </a:r>
                <a14:m>
                  <m:oMath xmlns:m="http://schemas.openxmlformats.org/officeDocument/2006/math">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𝑊</m:t>
                        </m:r>
                      </m:e>
                      <m:sub>
                        <m:r>
                          <a:rPr lang="en-US" altLang="zh-TW" i="1" dirty="0">
                            <a:latin typeface="Cambria Math" panose="02040503050406030204" pitchFamily="18" charset="0"/>
                          </a:rPr>
                          <m:t>𝑛</m:t>
                        </m:r>
                      </m:sub>
                    </m:sSub>
                  </m:oMath>
                </a14:m>
                <a:r>
                  <a:rPr lang="en-US" altLang="zh-TW" dirty="0">
                    <a:latin typeface="Times New Roman" panose="02020603050405020304" pitchFamily="18" charset="0"/>
                  </a:rPr>
                  <a:t> matrix is written into the 6T row of the sub-array.</a:t>
                </a:r>
              </a:p>
              <a:p>
                <a:r>
                  <a:rPr lang="en-US" altLang="zh-TW" dirty="0">
                    <a:latin typeface="Times New Roman" panose="02020603050405020304" pitchFamily="18" charset="0"/>
                  </a:rPr>
                  <a:t> </a:t>
                </a:r>
              </a:p>
              <a:p>
                <a:pPr marL="285750" indent="-285750">
                  <a:buFont typeface="Wingdings" panose="05000000000000000000" pitchFamily="2" charset="2"/>
                  <a:buChar char="p"/>
                </a:pPr>
                <a:r>
                  <a:rPr lang="en-US" altLang="zh-TW" b="1" dirty="0"/>
                  <a:t>Step2.	</a:t>
                </a:r>
              </a:p>
              <a:p>
                <a:r>
                  <a:rPr lang="en-US" altLang="zh-TW" dirty="0">
                    <a:latin typeface="Times New Roman" panose="02020603050405020304" pitchFamily="18" charset="0"/>
                  </a:rPr>
                  <a:t>WLs of 6T row and the to-be-updated weight row are activated to send stored information to the weight update module. </a:t>
                </a:r>
              </a:p>
              <a:p>
                <a:endParaRPr lang="en-US" altLang="zh-TW" dirty="0">
                  <a:latin typeface="Times New Roman" panose="02020603050405020304" pitchFamily="18" charset="0"/>
                </a:endParaRPr>
              </a:p>
              <a:p>
                <a:pPr marL="285750" indent="-285750">
                  <a:buFont typeface="Wingdings" panose="05000000000000000000" pitchFamily="2" charset="2"/>
                  <a:buChar char="p"/>
                </a:pPr>
                <a:r>
                  <a:rPr lang="en-US" altLang="zh-TW" b="1" dirty="0"/>
                  <a:t>Step3.	</a:t>
                </a:r>
                <a:endParaRPr lang="en-US" altLang="zh-TW" b="1" dirty="0">
                  <a:latin typeface="Times New Roman" panose="02020603050405020304" pitchFamily="18" charset="0"/>
                </a:endParaRPr>
              </a:p>
              <a:p>
                <a:r>
                  <a:rPr lang="en-US" altLang="zh-TW" dirty="0">
                    <a:latin typeface="Times New Roman" panose="02020603050405020304" pitchFamily="18" charset="0"/>
                  </a:rPr>
                  <a:t>The weight update module an adder of the sum of </a:t>
                </a:r>
                <a:r>
                  <a:rPr lang="el-GR" altLang="zh-TW" dirty="0">
                    <a:latin typeface="Posterama" panose="020B0504020200020000" pitchFamily="34" charset="0"/>
                    <a:cs typeface="Posterama" panose="020B0504020200020000" pitchFamily="34" charset="0"/>
                  </a:rPr>
                  <a:t>Δ</a:t>
                </a:r>
                <a14:m>
                  <m:oMath xmlns:m="http://schemas.openxmlformats.org/officeDocument/2006/math">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𝑊</m:t>
                        </m:r>
                      </m:e>
                      <m:sub>
                        <m:r>
                          <a:rPr lang="en-US" altLang="zh-TW" i="1" dirty="0">
                            <a:latin typeface="Cambria Math" panose="02040503050406030204" pitchFamily="18" charset="0"/>
                          </a:rPr>
                          <m:t>𝑛</m:t>
                        </m:r>
                      </m:sub>
                    </m:sSub>
                  </m:oMath>
                </a14:m>
                <a:r>
                  <a:rPr lang="en-US" altLang="zh-TW" dirty="0">
                    <a:latin typeface="Times New Roman" panose="02020603050405020304" pitchFamily="18" charset="0"/>
                  </a:rPr>
                  <a:t> and </a:t>
                </a:r>
                <a14:m>
                  <m:oMath xmlns:m="http://schemas.openxmlformats.org/officeDocument/2006/math">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𝑊</m:t>
                        </m:r>
                      </m:e>
                      <m:sub>
                        <m:r>
                          <a:rPr lang="en-US" altLang="zh-TW" i="1" dirty="0">
                            <a:latin typeface="Cambria Math" panose="02040503050406030204" pitchFamily="18" charset="0"/>
                          </a:rPr>
                          <m:t>𝑛</m:t>
                        </m:r>
                      </m:sub>
                    </m:sSub>
                    <m:r>
                      <a:rPr lang="en-US" altLang="zh-TW" b="0" i="1" dirty="0" smtClean="0">
                        <a:latin typeface="Cambria Math" panose="02040503050406030204" pitchFamily="18" charset="0"/>
                      </a:rPr>
                      <m:t>.</m:t>
                    </m:r>
                  </m:oMath>
                </a14:m>
                <a:endParaRPr lang="en-US" altLang="zh-TW" dirty="0">
                  <a:latin typeface="Times New Roman" panose="02020603050405020304" pitchFamily="18" charset="0"/>
                </a:endParaRPr>
              </a:p>
              <a:p>
                <a:endParaRPr lang="en-US" altLang="zh-TW" dirty="0">
                  <a:latin typeface="Times New Roman" panose="02020603050405020304" pitchFamily="18" charset="0"/>
                </a:endParaRPr>
              </a:p>
              <a:p>
                <a:pPr marL="285750" indent="-285750">
                  <a:buFont typeface="Wingdings" panose="05000000000000000000" pitchFamily="2" charset="2"/>
                  <a:buChar char="p"/>
                </a:pPr>
                <a:r>
                  <a:rPr lang="en-US" altLang="zh-TW" b="1" dirty="0"/>
                  <a:t>Step4.	</a:t>
                </a:r>
                <a:endParaRPr lang="en-US" altLang="zh-TW" b="1" dirty="0">
                  <a:latin typeface="Times New Roman" panose="02020603050405020304" pitchFamily="18" charset="0"/>
                </a:endParaRPr>
              </a:p>
              <a:p>
                <a:r>
                  <a:rPr lang="en-US" altLang="zh-TW" dirty="0">
                    <a:latin typeface="Times New Roman" panose="02020603050405020304" pitchFamily="18" charset="0"/>
                  </a:rPr>
                  <a:t>Obtain the new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𝑛</m:t>
                        </m:r>
                      </m:sub>
                    </m:sSub>
                  </m:oMath>
                </a14:m>
                <a:r>
                  <a:rPr lang="en-US" altLang="zh-TW" dirty="0">
                    <a:latin typeface="Times New Roman" panose="02020603050405020304" pitchFamily="18" charset="0"/>
                  </a:rPr>
                  <a:t>, </a:t>
                </a:r>
              </a:p>
              <a:p>
                <a:r>
                  <a:rPr lang="en-US" altLang="zh-TW" dirty="0">
                    <a:latin typeface="Times New Roman" panose="02020603050405020304" pitchFamily="18" charset="0"/>
                  </a:rPr>
                  <a:t>written back to the weight row and </a:t>
                </a:r>
                <a:endParaRPr lang="en-US" altLang="zh-TW" i="1" dirty="0">
                  <a:latin typeface="Cambria Math" panose="02040503050406030204" pitchFamily="18" charset="0"/>
                </a:endParaRPr>
              </a:p>
              <a:p>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𝐶</m:t>
                        </m:r>
                      </m:e>
                      <m:sub>
                        <m:r>
                          <a:rPr lang="en-US" altLang="zh-TW" b="0" i="1" smtClean="0">
                            <a:latin typeface="Cambria Math" panose="02040503050406030204" pitchFamily="18" charset="0"/>
                          </a:rPr>
                          <m:t>𝑜𝑢𝑡</m:t>
                        </m:r>
                      </m:sub>
                    </m:sSub>
                  </m:oMath>
                </a14:m>
                <a:r>
                  <a:rPr lang="en-US" altLang="zh-TW" dirty="0">
                    <a:latin typeface="Times New Roman" panose="02020603050405020304" pitchFamily="18" charset="0"/>
                  </a:rPr>
                  <a:t>of the adder is forwarded to the higher significant bit</a:t>
                </a:r>
              </a:p>
              <a:p>
                <a:endParaRPr lang="en-US" altLang="zh-TW" dirty="0">
                  <a:latin typeface="Times New Roman" panose="02020603050405020304" pitchFamily="18" charset="0"/>
                </a:endParaRPr>
              </a:p>
              <a:p>
                <a:pPr marL="342900" indent="-342900">
                  <a:buFont typeface="Wingdings" panose="05000000000000000000" pitchFamily="2" charset="2"/>
                  <a:buChar char="l"/>
                </a:pPr>
                <a:r>
                  <a:rPr lang="en-US" altLang="zh-TW" dirty="0">
                    <a:latin typeface="Times New Roman" panose="02020603050405020304" pitchFamily="18" charset="0"/>
                  </a:rPr>
                  <a:t>The entire process of weight update is completed when all the multi-bit weights, from LSB to MSB, are updated. </a:t>
                </a:r>
              </a:p>
              <a:p>
                <a:endParaRPr lang="en-US" altLang="zh-TW" b="0" i="0" dirty="0">
                  <a:effectLst/>
                  <a:latin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8D3056DF-A866-4C6A-9C4C-D8A6147FCF12}"/>
                  </a:ext>
                </a:extLst>
              </p:cNvPr>
              <p:cNvSpPr>
                <a:spLocks noRot="1" noChangeAspect="1" noMove="1" noResize="1" noEditPoints="1" noAdjustHandles="1" noChangeArrowheads="1" noChangeShapeType="1" noTextEdit="1"/>
              </p:cNvSpPr>
              <p:nvPr/>
            </p:nvSpPr>
            <p:spPr>
              <a:xfrm>
                <a:off x="1070007" y="907129"/>
                <a:ext cx="6612177" cy="6186309"/>
              </a:xfrm>
              <a:prstGeom prst="rect">
                <a:avLst/>
              </a:prstGeom>
              <a:blipFill>
                <a:blip r:embed="rId4"/>
                <a:stretch>
                  <a:fillRect l="-830" t="-591" r="-1661"/>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59281E7F-10FD-4A6D-B057-8BB5A3AF4301}"/>
              </a:ext>
            </a:extLst>
          </p:cNvPr>
          <p:cNvPicPr>
            <a:picLocks noChangeAspect="1"/>
          </p:cNvPicPr>
          <p:nvPr/>
        </p:nvPicPr>
        <p:blipFill>
          <a:blip r:embed="rId5"/>
          <a:stretch>
            <a:fillRect/>
          </a:stretch>
        </p:blipFill>
        <p:spPr>
          <a:xfrm>
            <a:off x="8439954" y="1736345"/>
            <a:ext cx="2986419" cy="742116"/>
          </a:xfrm>
          <a:prstGeom prst="rect">
            <a:avLst/>
          </a:prstGeom>
        </p:spPr>
      </p:pic>
    </p:spTree>
    <p:extLst>
      <p:ext uri="{BB962C8B-B14F-4D97-AF65-F5344CB8AC3E}">
        <p14:creationId xmlns:p14="http://schemas.microsoft.com/office/powerpoint/2010/main" val="1237272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6C09393D-767F-46F9-BBB5-25D64D85CDEE}"/>
              </a:ext>
            </a:extLst>
          </p:cNvPr>
          <p:cNvSpPr txBox="1">
            <a:spLocks noChangeArrowheads="1"/>
          </p:cNvSpPr>
          <p:nvPr/>
        </p:nvSpPr>
        <p:spPr bwMode="auto">
          <a:xfrm>
            <a:off x="4756571" y="3449977"/>
            <a:ext cx="351497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0" tIns="0" rIns="0" bIns="0" numCol="1" anchor="ctr" anchorCtr="0" compatLnSpc="1">
            <a:prstTxWarp prst="textNoShape">
              <a:avLst/>
            </a:prstTxWarp>
            <a:spAutoFit/>
          </a:bodyPr>
          <a:lstStyle>
            <a:defPPr marR="0" lvl="0" algn="l" rtl="0">
              <a:lnSpc>
                <a:spcPct val="100000"/>
              </a:lnSpc>
              <a:spcBef>
                <a:spcPts val="0"/>
              </a:spcBef>
              <a:spcAft>
                <a:spcPts val="0"/>
              </a:spcAft>
            </a:defPPr>
            <a:lvl1pPr marR="0" lvl="0" algn="l" rtl="0">
              <a:lnSpc>
                <a:spcPct val="89000"/>
              </a:lnSpc>
              <a:spcBef>
                <a:spcPts val="0"/>
              </a:spcBef>
              <a:spcAft>
                <a:spcPts val="0"/>
              </a:spcAft>
              <a:buClr>
                <a:schemeClr val="dk2"/>
              </a:buClr>
              <a:buSzPts val="1800"/>
              <a:buFont typeface="Libre Franklin"/>
              <a:buNone/>
              <a:defRPr sz="4400" b="0" i="0" u="none" strike="noStrike" cap="none">
                <a:solidFill>
                  <a:schemeClr val="dk2"/>
                </a:solidFill>
                <a:latin typeface="Libre Franklin"/>
                <a:ea typeface="Libre Franklin"/>
                <a:cs typeface="Libre Franklin"/>
                <a:sym typeface="Libre Frankli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eaLnBrk="0" fontAlgn="base" hangingPunct="0">
              <a:lnSpc>
                <a:spcPct val="100000"/>
              </a:lnSpc>
              <a:buClrTx/>
              <a:buSzTx/>
              <a:buFontTx/>
              <a:buNone/>
            </a:pPr>
            <a:r>
              <a:rPr lang="en-US" altLang="zh-TW" sz="1800" b="1" dirty="0">
                <a:solidFill>
                  <a:schemeClr val="dk1"/>
                </a:solidFill>
                <a:latin typeface="+mj-lt"/>
                <a:ea typeface="新細明體" panose="02020500000000000000" pitchFamily="18" charset="-120"/>
                <a:sym typeface="Arial"/>
              </a:rPr>
              <a:t>R</a:t>
            </a:r>
            <a:r>
              <a:rPr lang="zh-TW" altLang="zh-TW" sz="1800" b="1" dirty="0">
                <a:solidFill>
                  <a:schemeClr val="dk1"/>
                </a:solidFill>
                <a:latin typeface="+mj-lt"/>
                <a:ea typeface="新細明體" panose="02020500000000000000" pitchFamily="18" charset="-120"/>
                <a:sym typeface="Arial"/>
              </a:rPr>
              <a:t>eported</a:t>
            </a:r>
            <a:r>
              <a:rPr lang="en-US" altLang="zh-TW" sz="1800" b="1" dirty="0">
                <a:solidFill>
                  <a:schemeClr val="dk1"/>
                </a:solidFill>
                <a:latin typeface="+mj-lt"/>
                <a:ea typeface="新細明體" panose="02020500000000000000" pitchFamily="18" charset="-120"/>
                <a:sym typeface="Arial"/>
              </a:rPr>
              <a:t> By </a:t>
            </a:r>
            <a:r>
              <a:rPr lang="zh-TW" altLang="en-US" sz="1800" b="1" dirty="0">
                <a:solidFill>
                  <a:schemeClr val="dk1"/>
                </a:solidFill>
                <a:latin typeface="+mj-lt"/>
                <a:ea typeface="新細明體" panose="02020500000000000000" pitchFamily="18" charset="-120"/>
                <a:sym typeface="Arial"/>
              </a:rPr>
              <a:t> </a:t>
            </a:r>
            <a:r>
              <a:rPr lang="en-US" altLang="zh-TW" sz="1800" b="1" dirty="0">
                <a:solidFill>
                  <a:schemeClr val="dk1"/>
                </a:solidFill>
                <a:latin typeface="+mj-lt"/>
                <a:ea typeface="新細明體" panose="02020500000000000000" pitchFamily="18" charset="-120"/>
                <a:sym typeface="Arial"/>
              </a:rPr>
              <a:t>109598085 </a:t>
            </a:r>
            <a:r>
              <a:rPr lang="zh-TW" altLang="en-US" sz="1800" b="1" dirty="0">
                <a:solidFill>
                  <a:schemeClr val="dk1"/>
                </a:solidFill>
                <a:latin typeface="+mj-lt"/>
                <a:ea typeface="新細明體" panose="02020500000000000000" pitchFamily="18" charset="-120"/>
                <a:sym typeface="Arial"/>
              </a:rPr>
              <a:t>吳承岳</a:t>
            </a:r>
            <a:endParaRPr lang="zh-TW" altLang="zh-TW" sz="1800" b="1" dirty="0">
              <a:solidFill>
                <a:schemeClr val="dk1"/>
              </a:solidFill>
              <a:latin typeface="+mj-lt"/>
              <a:ea typeface="新細明體" panose="02020500000000000000" pitchFamily="18" charset="-120"/>
              <a:sym typeface="Arial"/>
            </a:endParaRPr>
          </a:p>
        </p:txBody>
      </p:sp>
    </p:spTree>
    <p:extLst>
      <p:ext uri="{BB962C8B-B14F-4D97-AF65-F5344CB8AC3E}">
        <p14:creationId xmlns:p14="http://schemas.microsoft.com/office/powerpoint/2010/main" val="503674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gb3807469ad_0_0"/>
          <p:cNvSpPr txBox="1">
            <a:spLocks noGrp="1"/>
          </p:cNvSpPr>
          <p:nvPr>
            <p:ph type="title"/>
          </p:nvPr>
        </p:nvSpPr>
        <p:spPr>
          <a:xfrm>
            <a:off x="1700656" y="465099"/>
            <a:ext cx="9601200" cy="5157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2800" b="1" dirty="0">
                <a:latin typeface="+mj-lt"/>
              </a:rPr>
              <a:t>7T SRAM Bit-Cell-Based Pipeline Design</a:t>
            </a:r>
            <a:endParaRPr sz="2800" b="1" dirty="0">
              <a:latin typeface="+mj-lt"/>
            </a:endParaRPr>
          </a:p>
        </p:txBody>
      </p:sp>
      <p:sp>
        <p:nvSpPr>
          <p:cNvPr id="193" name="Google Shape;193;gb3807469ad_0_0"/>
          <p:cNvSpPr txBox="1">
            <a:spLocks noGrp="1"/>
          </p:cNvSpPr>
          <p:nvPr>
            <p:ph type="body" idx="1"/>
          </p:nvPr>
        </p:nvSpPr>
        <p:spPr>
          <a:xfrm>
            <a:off x="1320335" y="1410048"/>
            <a:ext cx="10361842" cy="1549855"/>
          </a:xfrm>
          <a:prstGeom prst="rect">
            <a:avLst/>
          </a:prstGeom>
        </p:spPr>
        <p:txBody>
          <a:bodyPr spcFirstLastPara="1" wrap="square" lIns="91425" tIns="45700" rIns="91425" bIns="45700" anchor="t" anchorCtr="0">
            <a:noAutofit/>
          </a:bodyPr>
          <a:lstStyle/>
          <a:p>
            <a:pPr marL="457200" lvl="0" indent="-330200" algn="l" rtl="0">
              <a:spcBef>
                <a:spcPts val="1000"/>
              </a:spcBef>
              <a:spcAft>
                <a:spcPts val="0"/>
              </a:spcAft>
              <a:buSzPts val="1600"/>
              <a:buFont typeface="Libre Franklin Thin"/>
              <a:buChar char="●"/>
            </a:pPr>
            <a:r>
              <a:rPr lang="en-US" sz="1800" dirty="0">
                <a:latin typeface="+mn-lt"/>
                <a:ea typeface="Libre Franklin Thin"/>
                <a:cs typeface="Libre Franklin Thin"/>
                <a:sym typeface="Libre Franklin Thin"/>
              </a:rPr>
              <a:t>The latency of the 1st to 5th layers to process an entire image is almost the same.</a:t>
            </a:r>
            <a:br>
              <a:rPr lang="en-US" sz="1800" dirty="0">
                <a:latin typeface="+mn-lt"/>
                <a:ea typeface="Libre Franklin Thin"/>
                <a:cs typeface="Libre Franklin Thin"/>
                <a:sym typeface="Libre Franklin Thin"/>
              </a:rPr>
            </a:br>
            <a:endParaRPr sz="1800" dirty="0">
              <a:latin typeface="+mn-lt"/>
              <a:ea typeface="Libre Franklin Thin"/>
              <a:cs typeface="Libre Franklin Thin"/>
              <a:sym typeface="Libre Franklin Thin"/>
            </a:endParaRPr>
          </a:p>
          <a:p>
            <a:pPr marL="457200" lvl="0" indent="-330200" algn="l" rtl="0">
              <a:spcBef>
                <a:spcPts val="0"/>
              </a:spcBef>
              <a:spcAft>
                <a:spcPts val="0"/>
              </a:spcAft>
              <a:buSzPts val="1600"/>
              <a:buFont typeface="Libre Franklin Thin"/>
              <a:buChar char="●"/>
            </a:pPr>
            <a:r>
              <a:rPr lang="en-US" sz="1800" dirty="0">
                <a:latin typeface="+mn-lt"/>
                <a:ea typeface="Libre Franklin Thin"/>
                <a:cs typeface="Libre Franklin Thin"/>
                <a:sym typeface="Libre Franklin Thin"/>
              </a:rPr>
              <a:t>Latency of 6th to 17th convolution layers is only half of the previous layers.</a:t>
            </a:r>
            <a:br>
              <a:rPr lang="en-US" sz="1800" dirty="0">
                <a:latin typeface="+mn-lt"/>
                <a:ea typeface="Libre Franklin Thin"/>
                <a:cs typeface="Libre Franklin Thin"/>
                <a:sym typeface="Libre Franklin Thin"/>
              </a:rPr>
            </a:br>
            <a:endParaRPr sz="1800" dirty="0">
              <a:latin typeface="+mn-lt"/>
              <a:ea typeface="Libre Franklin Thin"/>
              <a:cs typeface="Libre Franklin Thin"/>
              <a:sym typeface="Libre Franklin Thin"/>
            </a:endParaRPr>
          </a:p>
          <a:p>
            <a:pPr marL="457200" lvl="0" indent="-342900" algn="l" rtl="0">
              <a:spcBef>
                <a:spcPts val="0"/>
              </a:spcBef>
              <a:spcAft>
                <a:spcPts val="0"/>
              </a:spcAft>
              <a:buSzPts val="1800"/>
              <a:buFont typeface="Libre Franklin Thin"/>
              <a:buChar char="●"/>
            </a:pPr>
            <a:r>
              <a:rPr lang="en-US" sz="1800" dirty="0">
                <a:latin typeface="+mn-lt"/>
                <a:ea typeface="Libre Franklin Thin"/>
                <a:cs typeface="Libre Franklin Thin"/>
                <a:sym typeface="Libre Franklin Thin"/>
              </a:rPr>
              <a:t>Fully-connected layer and other activation function circuit form stage 7.</a:t>
            </a:r>
            <a:endParaRPr sz="1800" dirty="0">
              <a:latin typeface="+mn-lt"/>
              <a:ea typeface="Libre Franklin Thin"/>
              <a:cs typeface="Libre Franklin Thin"/>
              <a:sym typeface="Libre Franklin Thin"/>
            </a:endParaRPr>
          </a:p>
        </p:txBody>
      </p:sp>
      <p:pic>
        <p:nvPicPr>
          <p:cNvPr id="194" name="Google Shape;194;gb3807469ad_0_0"/>
          <p:cNvPicPr preferRelativeResize="0"/>
          <p:nvPr/>
        </p:nvPicPr>
        <p:blipFill>
          <a:blip r:embed="rId3">
            <a:alphaModFix/>
          </a:blip>
          <a:stretch>
            <a:fillRect/>
          </a:stretch>
        </p:blipFill>
        <p:spPr>
          <a:xfrm>
            <a:off x="4479721" y="3389152"/>
            <a:ext cx="4704825" cy="346884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gb3807469ad_0_27"/>
          <p:cNvSpPr txBox="1">
            <a:spLocks noGrp="1"/>
          </p:cNvSpPr>
          <p:nvPr>
            <p:ph type="title"/>
          </p:nvPr>
        </p:nvSpPr>
        <p:spPr>
          <a:xfrm>
            <a:off x="1754100" y="300550"/>
            <a:ext cx="9601200" cy="6420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2800" b="1" dirty="0">
                <a:latin typeface="+mj-lt"/>
              </a:rPr>
              <a:t>8T SRAM Bit-Cell-Based Pipeline Design</a:t>
            </a:r>
            <a:endParaRPr sz="2800" b="1" dirty="0">
              <a:latin typeface="+mj-lt"/>
            </a:endParaRPr>
          </a:p>
        </p:txBody>
      </p:sp>
      <p:pic>
        <p:nvPicPr>
          <p:cNvPr id="202" name="Google Shape;202;gb3807469ad_0_27"/>
          <p:cNvPicPr preferRelativeResize="0"/>
          <p:nvPr/>
        </p:nvPicPr>
        <p:blipFill>
          <a:blip r:embed="rId3">
            <a:alphaModFix/>
          </a:blip>
          <a:stretch>
            <a:fillRect/>
          </a:stretch>
        </p:blipFill>
        <p:spPr>
          <a:xfrm>
            <a:off x="947324" y="2521612"/>
            <a:ext cx="5607376" cy="1814775"/>
          </a:xfrm>
          <a:prstGeom prst="rect">
            <a:avLst/>
          </a:prstGeom>
          <a:noFill/>
          <a:ln>
            <a:noFill/>
          </a:ln>
        </p:spPr>
      </p:pic>
      <p:pic>
        <p:nvPicPr>
          <p:cNvPr id="203" name="Google Shape;203;gb3807469ad_0_27"/>
          <p:cNvPicPr preferRelativeResize="0"/>
          <p:nvPr/>
        </p:nvPicPr>
        <p:blipFill>
          <a:blip r:embed="rId4">
            <a:alphaModFix/>
          </a:blip>
          <a:stretch>
            <a:fillRect/>
          </a:stretch>
        </p:blipFill>
        <p:spPr>
          <a:xfrm>
            <a:off x="6650050" y="993676"/>
            <a:ext cx="5070875" cy="52105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gb3ca833649_0_6"/>
          <p:cNvSpPr txBox="1">
            <a:spLocks noGrp="1"/>
          </p:cNvSpPr>
          <p:nvPr>
            <p:ph type="body" idx="1"/>
          </p:nvPr>
        </p:nvSpPr>
        <p:spPr>
          <a:xfrm>
            <a:off x="1067300" y="1253164"/>
            <a:ext cx="10463367" cy="2777747"/>
          </a:xfrm>
          <a:prstGeom prst="rect">
            <a:avLst/>
          </a:prstGeom>
        </p:spPr>
        <p:txBody>
          <a:bodyPr spcFirstLastPara="1" wrap="square" lIns="91425" tIns="45700" rIns="91425" bIns="45700" anchor="t" anchorCtr="0">
            <a:noAutofit/>
          </a:bodyPr>
          <a:lstStyle/>
          <a:p>
            <a:pPr marL="457200" lvl="0" indent="-342900" algn="l" rtl="0">
              <a:spcBef>
                <a:spcPts val="1000"/>
              </a:spcBef>
              <a:spcAft>
                <a:spcPts val="0"/>
              </a:spcAft>
              <a:buSzPts val="1800"/>
              <a:buChar char="■"/>
            </a:pPr>
            <a:r>
              <a:rPr lang="en-US" sz="1600" dirty="0">
                <a:latin typeface="+mn-lt"/>
              </a:rPr>
              <a:t>ResNet-18 model for on-chip training on ImageNet.</a:t>
            </a:r>
            <a:endParaRPr sz="1600" dirty="0">
              <a:latin typeface="+mn-lt"/>
            </a:endParaRPr>
          </a:p>
          <a:p>
            <a:pPr marL="457200" lvl="0" indent="-342900" algn="l" rtl="0">
              <a:spcBef>
                <a:spcPts val="1000"/>
              </a:spcBef>
              <a:spcAft>
                <a:spcPts val="0"/>
              </a:spcAft>
              <a:buSzPts val="1800"/>
              <a:buChar char="■"/>
            </a:pPr>
            <a:r>
              <a:rPr lang="en-US" sz="1600" dirty="0">
                <a:latin typeface="+mn-lt"/>
              </a:rPr>
              <a:t>Use modified </a:t>
            </a:r>
            <a:r>
              <a:rPr lang="en-US" sz="1600" dirty="0" err="1">
                <a:latin typeface="+mn-lt"/>
              </a:rPr>
              <a:t>NeuroSim</a:t>
            </a:r>
            <a:r>
              <a:rPr lang="en-US" sz="1600" dirty="0">
                <a:latin typeface="+mn-lt"/>
              </a:rPr>
              <a:t> to simulate results of chip-level performance.</a:t>
            </a:r>
            <a:endParaRPr sz="1600" dirty="0">
              <a:latin typeface="+mn-lt"/>
            </a:endParaRPr>
          </a:p>
          <a:p>
            <a:pPr marL="457200" lvl="0" indent="-342900" algn="l" rtl="0">
              <a:spcBef>
                <a:spcPts val="1000"/>
              </a:spcBef>
              <a:spcAft>
                <a:spcPts val="0"/>
              </a:spcAft>
              <a:buSzPts val="1800"/>
              <a:buChar char="■"/>
            </a:pPr>
            <a:r>
              <a:rPr lang="en-US" sz="1600" dirty="0">
                <a:latin typeface="+mn-lt"/>
              </a:rPr>
              <a:t>8-bit weight and 8-bit activations in both  CIMAT and baseline settings.</a:t>
            </a:r>
            <a:endParaRPr sz="1600" dirty="0">
              <a:latin typeface="+mn-lt"/>
            </a:endParaRPr>
          </a:p>
          <a:p>
            <a:pPr marL="457200" lvl="0" indent="-342900" algn="l" rtl="0">
              <a:spcBef>
                <a:spcPts val="200"/>
              </a:spcBef>
              <a:spcAft>
                <a:spcPts val="0"/>
              </a:spcAft>
              <a:buSzPts val="1800"/>
              <a:buChar char="■"/>
            </a:pPr>
            <a:r>
              <a:rPr lang="en-US" sz="1600" dirty="0">
                <a:latin typeface="+mn-lt"/>
              </a:rPr>
              <a:t>The batch size for training is 128.</a:t>
            </a:r>
            <a:endParaRPr sz="1600" dirty="0">
              <a:latin typeface="+mn-lt"/>
            </a:endParaRPr>
          </a:p>
          <a:p>
            <a:pPr marL="457200" lvl="0" indent="-342900" algn="l" rtl="0">
              <a:spcBef>
                <a:spcPts val="200"/>
              </a:spcBef>
              <a:spcAft>
                <a:spcPts val="0"/>
              </a:spcAft>
              <a:buSzPts val="1800"/>
              <a:buChar char="■"/>
            </a:pPr>
            <a:r>
              <a:rPr lang="en-US" sz="1600" dirty="0">
                <a:latin typeface="+mn-lt"/>
              </a:rPr>
              <a:t>16 subarrays form 1 PE.</a:t>
            </a:r>
            <a:endParaRPr sz="1600" dirty="0">
              <a:latin typeface="+mn-lt"/>
            </a:endParaRPr>
          </a:p>
          <a:p>
            <a:pPr marL="457200" lvl="0" indent="-342900" algn="l" rtl="0">
              <a:spcBef>
                <a:spcPts val="200"/>
              </a:spcBef>
              <a:spcAft>
                <a:spcPts val="0"/>
              </a:spcAft>
              <a:buSzPts val="1800"/>
              <a:buChar char="■"/>
            </a:pPr>
            <a:r>
              <a:rPr lang="en-US" sz="1600" dirty="0">
                <a:latin typeface="+mn-lt"/>
              </a:rPr>
              <a:t>9PE forms 1 tile.(corresponding to 3 x 3 filters)</a:t>
            </a:r>
            <a:endParaRPr sz="1600" dirty="0">
              <a:latin typeface="+mn-lt"/>
            </a:endParaRPr>
          </a:p>
          <a:p>
            <a:pPr marL="457200" lvl="0" indent="-342900" algn="l" rtl="0">
              <a:spcBef>
                <a:spcPts val="200"/>
              </a:spcBef>
              <a:spcAft>
                <a:spcPts val="200"/>
              </a:spcAft>
              <a:buSzPts val="1800"/>
              <a:buChar char="■"/>
            </a:pPr>
            <a:r>
              <a:rPr lang="en-US" sz="1600" dirty="0">
                <a:latin typeface="+mn-lt"/>
              </a:rPr>
              <a:t>One Layer in ResNet-18 fit into 8 tiles</a:t>
            </a:r>
            <a:br>
              <a:rPr lang="en-US" sz="1600" dirty="0">
                <a:latin typeface="+mn-lt"/>
              </a:rPr>
            </a:br>
            <a:r>
              <a:rPr lang="en-US" sz="1600" dirty="0">
                <a:latin typeface="+mn-lt"/>
              </a:rPr>
              <a:t>(for 8-bit weight precision).</a:t>
            </a:r>
            <a:endParaRPr sz="1600" dirty="0">
              <a:latin typeface="+mn-lt"/>
            </a:endParaRPr>
          </a:p>
        </p:txBody>
      </p:sp>
      <p:sp>
        <p:nvSpPr>
          <p:cNvPr id="210" name="Google Shape;210;gb3ca833649_0_6"/>
          <p:cNvSpPr txBox="1">
            <a:spLocks noGrp="1"/>
          </p:cNvSpPr>
          <p:nvPr>
            <p:ph type="title"/>
          </p:nvPr>
        </p:nvSpPr>
        <p:spPr>
          <a:xfrm>
            <a:off x="4542639" y="476079"/>
            <a:ext cx="4202884" cy="488659"/>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2800" b="1" dirty="0">
                <a:latin typeface="+mj-lt"/>
              </a:rPr>
              <a:t>Experiments Setup</a:t>
            </a:r>
            <a:endParaRPr sz="2800" b="1" dirty="0">
              <a:latin typeface="+mj-lt"/>
            </a:endParaRPr>
          </a:p>
        </p:txBody>
      </p:sp>
      <p:pic>
        <p:nvPicPr>
          <p:cNvPr id="211" name="Google Shape;211;gb3ca833649_0_6"/>
          <p:cNvPicPr preferRelativeResize="0"/>
          <p:nvPr/>
        </p:nvPicPr>
        <p:blipFill>
          <a:blip r:embed="rId3">
            <a:alphaModFix/>
          </a:blip>
          <a:stretch>
            <a:fillRect/>
          </a:stretch>
        </p:blipFill>
        <p:spPr>
          <a:xfrm>
            <a:off x="4542639" y="3863130"/>
            <a:ext cx="4423796" cy="30284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gaac6fccb60_0_3"/>
          <p:cNvSpPr txBox="1">
            <a:spLocks noGrp="1"/>
          </p:cNvSpPr>
          <p:nvPr>
            <p:ph type="title"/>
          </p:nvPr>
        </p:nvSpPr>
        <p:spPr>
          <a:xfrm>
            <a:off x="5215801" y="702978"/>
            <a:ext cx="1760398" cy="5856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2800" b="1" dirty="0">
                <a:latin typeface="+mn-lt"/>
              </a:rPr>
              <a:t>Baseline</a:t>
            </a:r>
            <a:endParaRPr sz="2800" b="1" dirty="0">
              <a:latin typeface="+mn-lt"/>
            </a:endParaRPr>
          </a:p>
        </p:txBody>
      </p:sp>
      <p:sp>
        <p:nvSpPr>
          <p:cNvPr id="218" name="Google Shape;218;gaac6fccb60_0_3"/>
          <p:cNvSpPr txBox="1">
            <a:spLocks noGrp="1"/>
          </p:cNvSpPr>
          <p:nvPr>
            <p:ph type="body" idx="1"/>
          </p:nvPr>
        </p:nvSpPr>
        <p:spPr>
          <a:xfrm>
            <a:off x="1638757" y="1623998"/>
            <a:ext cx="9601200" cy="4013404"/>
          </a:xfrm>
          <a:prstGeom prst="rect">
            <a:avLst/>
          </a:prstGeom>
        </p:spPr>
        <p:txBody>
          <a:bodyPr spcFirstLastPara="1" wrap="square" lIns="91425" tIns="45700" rIns="91425" bIns="45700" anchor="t" anchorCtr="0">
            <a:noAutofit/>
          </a:bodyPr>
          <a:lstStyle/>
          <a:p>
            <a:pPr marL="457200" lvl="0" indent="-342900" algn="l" rtl="0">
              <a:spcBef>
                <a:spcPts val="1000"/>
              </a:spcBef>
              <a:spcAft>
                <a:spcPts val="0"/>
              </a:spcAft>
              <a:buSzPts val="1800"/>
              <a:buChar char="❖"/>
            </a:pPr>
            <a:r>
              <a:rPr lang="en-US" sz="1600" dirty="0">
                <a:latin typeface="+mj-lt"/>
              </a:rPr>
              <a:t>Use the regular 6T SRAM arrays to store weights and do near-memory computation.(i.e. row-by-row read-out with digital adders at the edge of the array to accumulate the partial sum).</a:t>
            </a:r>
            <a:br>
              <a:rPr lang="en-US" sz="1600" dirty="0">
                <a:latin typeface="+mj-lt"/>
              </a:rPr>
            </a:br>
            <a:endParaRPr sz="1600" dirty="0">
              <a:latin typeface="+mj-lt"/>
            </a:endParaRPr>
          </a:p>
          <a:p>
            <a:pPr marL="457200" lvl="0" indent="-342900" algn="l" rtl="0">
              <a:spcBef>
                <a:spcPts val="0"/>
              </a:spcBef>
              <a:spcAft>
                <a:spcPts val="0"/>
              </a:spcAft>
              <a:buSzPts val="1800"/>
              <a:buChar char="❖"/>
            </a:pPr>
            <a:r>
              <a:rPr lang="en-US" sz="1600" dirty="0">
                <a:latin typeface="+mj-lt"/>
              </a:rPr>
              <a:t>Since non-transpose SRAM is used, each time when they read out a row, they obtain all the elements for one transpose filter.</a:t>
            </a:r>
            <a:br>
              <a:rPr lang="en-US" sz="1600" dirty="0">
                <a:latin typeface="+mj-lt"/>
              </a:rPr>
            </a:br>
            <a:endParaRPr sz="1600" dirty="0">
              <a:latin typeface="+mj-lt"/>
            </a:endParaRPr>
          </a:p>
          <a:p>
            <a:pPr marL="457200" lvl="0" indent="-342900" algn="l" rtl="0">
              <a:spcBef>
                <a:spcPts val="0"/>
              </a:spcBef>
              <a:spcAft>
                <a:spcPts val="0"/>
              </a:spcAft>
              <a:buSzPts val="1800"/>
              <a:buChar char="❖"/>
            </a:pPr>
            <a:r>
              <a:rPr lang="en-US" sz="1600" dirty="0">
                <a:latin typeface="+mj-lt"/>
              </a:rPr>
              <a:t>They use a group of 8-bit multipliers to get the products of the filter elements and the inputs.</a:t>
            </a:r>
            <a:br>
              <a:rPr lang="en-US" sz="1600" dirty="0">
                <a:latin typeface="+mj-lt"/>
              </a:rPr>
            </a:br>
            <a:endParaRPr sz="1600" dirty="0">
              <a:latin typeface="+mj-lt"/>
            </a:endParaRPr>
          </a:p>
          <a:p>
            <a:pPr marL="457200" lvl="0" indent="-342900" algn="l" rtl="0">
              <a:spcBef>
                <a:spcPts val="0"/>
              </a:spcBef>
              <a:spcAft>
                <a:spcPts val="0"/>
              </a:spcAft>
              <a:buSzPts val="1800"/>
              <a:buChar char="❖"/>
            </a:pPr>
            <a:r>
              <a:rPr lang="en-US" sz="1600" dirty="0">
                <a:latin typeface="+mj-lt"/>
              </a:rPr>
              <a:t>For weight gradient calculation, the FF activations of each layer are fetched from off-chip DRAM and then multipliers and adder trees are used to realize bitwise matrix-to-matrix multiplication and accumulation of the activation and error.</a:t>
            </a:r>
            <a:br>
              <a:rPr lang="en-US" sz="1600" dirty="0">
                <a:latin typeface="+mj-lt"/>
              </a:rPr>
            </a:br>
            <a:endParaRPr sz="1600" dirty="0">
              <a:latin typeface="+mj-lt"/>
            </a:endParaRPr>
          </a:p>
          <a:p>
            <a:pPr marL="457200" lvl="0" indent="-342900" algn="l" rtl="0">
              <a:spcBef>
                <a:spcPts val="0"/>
              </a:spcBef>
              <a:spcAft>
                <a:spcPts val="0"/>
              </a:spcAft>
              <a:buSzPts val="1800"/>
              <a:buChar char="❖"/>
            </a:pPr>
            <a:r>
              <a:rPr lang="en-US" sz="1600" dirty="0">
                <a:latin typeface="+mj-lt"/>
              </a:rPr>
              <a:t>All the weight gradients will be stored off-chip for weight update.</a:t>
            </a:r>
            <a:br>
              <a:rPr lang="en-US" sz="1600" dirty="0">
                <a:latin typeface="+mj-lt"/>
              </a:rPr>
            </a:br>
            <a:endParaRPr sz="1600" dirty="0">
              <a:latin typeface="+mj-lt"/>
            </a:endParaRPr>
          </a:p>
          <a:p>
            <a:pPr marL="457200" lvl="0" indent="-342900" algn="l" rtl="0">
              <a:spcBef>
                <a:spcPts val="0"/>
              </a:spcBef>
              <a:spcAft>
                <a:spcPts val="0"/>
              </a:spcAft>
              <a:buSzPts val="1800"/>
              <a:buChar char="❖"/>
            </a:pPr>
            <a:r>
              <a:rPr lang="en-US" sz="1600" dirty="0">
                <a:latin typeface="+mj-lt"/>
              </a:rPr>
              <a:t>Finally, weights for batch inputs are accumulated by adders and new weights are calculated by digital circuits and then written back to 6T SRAM arrays.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b3807469ad_0_43"/>
          <p:cNvSpPr txBox="1">
            <a:spLocks noGrp="1"/>
          </p:cNvSpPr>
          <p:nvPr>
            <p:ph type="title"/>
          </p:nvPr>
        </p:nvSpPr>
        <p:spPr>
          <a:xfrm>
            <a:off x="4398303" y="391385"/>
            <a:ext cx="4328719" cy="52721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2800" b="1" dirty="0">
                <a:latin typeface="+mn-lt"/>
              </a:rPr>
              <a:t>Circuit-Level Parameter</a:t>
            </a:r>
            <a:endParaRPr sz="2800" b="1" dirty="0">
              <a:latin typeface="+mn-lt"/>
            </a:endParaRPr>
          </a:p>
        </p:txBody>
      </p:sp>
      <p:pic>
        <p:nvPicPr>
          <p:cNvPr id="226" name="Google Shape;226;gb3807469ad_0_43"/>
          <p:cNvPicPr preferRelativeResize="0"/>
          <p:nvPr/>
        </p:nvPicPr>
        <p:blipFill>
          <a:blip r:embed="rId3">
            <a:alphaModFix/>
          </a:blip>
          <a:stretch>
            <a:fillRect/>
          </a:stretch>
        </p:blipFill>
        <p:spPr>
          <a:xfrm>
            <a:off x="2859224" y="1262857"/>
            <a:ext cx="7406876" cy="5359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
          <p:cNvSpPr/>
          <p:nvPr/>
        </p:nvSpPr>
        <p:spPr>
          <a:xfrm>
            <a:off x="4989368" y="945955"/>
            <a:ext cx="2998316"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mn-lt"/>
                <a:ea typeface="+mj-ea"/>
                <a:cs typeface="Libre Franklin"/>
                <a:sym typeface="Libre Franklin"/>
              </a:rPr>
              <a:t>Table  of Contents</a:t>
            </a:r>
            <a:endParaRPr sz="2400" dirty="0">
              <a:solidFill>
                <a:schemeClr val="dk1"/>
              </a:solidFill>
              <a:latin typeface="+mn-lt"/>
              <a:ea typeface="+mj-ea"/>
              <a:cs typeface="Libre Franklin"/>
              <a:sym typeface="Libre Franklin"/>
            </a:endParaRPr>
          </a:p>
        </p:txBody>
      </p:sp>
      <p:sp>
        <p:nvSpPr>
          <p:cNvPr id="107" name="Google Shape;107;p2"/>
          <p:cNvSpPr/>
          <p:nvPr/>
        </p:nvSpPr>
        <p:spPr>
          <a:xfrm>
            <a:off x="1928676" y="1935708"/>
            <a:ext cx="9119700" cy="3416279"/>
          </a:xfrm>
          <a:prstGeom prst="rect">
            <a:avLst/>
          </a:prstGeom>
          <a:noFill/>
          <a:ln>
            <a:noFill/>
          </a:ln>
        </p:spPr>
        <p:txBody>
          <a:bodyPr spcFirstLastPara="1" wrap="square" lIns="91425" tIns="45700" rIns="91425" bIns="45700" anchor="t" anchorCtr="0">
            <a:spAutoFit/>
          </a:bodyPr>
          <a:lstStyle/>
          <a:p>
            <a:pPr marL="285750" marR="0" lvl="0" indent="-285750" algn="l" rtl="0">
              <a:lnSpc>
                <a:spcPct val="200000"/>
              </a:lnSpc>
              <a:spcBef>
                <a:spcPts val="0"/>
              </a:spcBef>
              <a:spcAft>
                <a:spcPts val="0"/>
              </a:spcAft>
              <a:buClr>
                <a:schemeClr val="dk1"/>
              </a:buClr>
              <a:buSzPts val="1800"/>
              <a:buFont typeface="Wingdings" panose="05000000000000000000" pitchFamily="2" charset="2"/>
              <a:buChar char="l"/>
            </a:pPr>
            <a:r>
              <a:rPr lang="en-US" sz="1800" b="1" dirty="0">
                <a:solidFill>
                  <a:schemeClr val="dk1"/>
                </a:solidFill>
                <a:latin typeface="+mn-lt"/>
                <a:ea typeface="+mj-ea"/>
                <a:cs typeface="Libre Franklin"/>
                <a:sym typeface="Libre Franklin"/>
              </a:rPr>
              <a:t>Introduction</a:t>
            </a:r>
            <a:endParaRPr sz="1800" dirty="0">
              <a:latin typeface="+mn-lt"/>
              <a:ea typeface="+mj-ea"/>
            </a:endParaRPr>
          </a:p>
          <a:p>
            <a:pPr marL="285750" marR="0" lvl="0" indent="-285750" algn="l" rtl="0">
              <a:lnSpc>
                <a:spcPct val="200000"/>
              </a:lnSpc>
              <a:spcBef>
                <a:spcPts val="0"/>
              </a:spcBef>
              <a:spcAft>
                <a:spcPts val="0"/>
              </a:spcAft>
              <a:buClr>
                <a:schemeClr val="dk1"/>
              </a:buClr>
              <a:buSzPts val="1800"/>
              <a:buFont typeface="Wingdings" panose="05000000000000000000" pitchFamily="2" charset="2"/>
              <a:buChar char="l"/>
            </a:pPr>
            <a:r>
              <a:rPr lang="en-US" sz="1800" b="1" dirty="0">
                <a:solidFill>
                  <a:schemeClr val="dk1"/>
                </a:solidFill>
                <a:latin typeface="+mn-lt"/>
                <a:ea typeface="+mj-ea"/>
                <a:cs typeface="Libre Franklin"/>
                <a:sym typeface="Libre Franklin"/>
              </a:rPr>
              <a:t>Background : DNN Training &amp; Compute-in-Memory</a:t>
            </a:r>
            <a:endParaRPr sz="1800" dirty="0">
              <a:latin typeface="+mn-lt"/>
              <a:ea typeface="+mj-ea"/>
            </a:endParaRPr>
          </a:p>
          <a:p>
            <a:pPr marL="285750" marR="0" lvl="0" indent="-285750" algn="l" rtl="0">
              <a:lnSpc>
                <a:spcPct val="200000"/>
              </a:lnSpc>
              <a:spcBef>
                <a:spcPts val="0"/>
              </a:spcBef>
              <a:spcAft>
                <a:spcPts val="0"/>
              </a:spcAft>
              <a:buClr>
                <a:schemeClr val="dk1"/>
              </a:buClr>
              <a:buSzPts val="1800"/>
              <a:buFont typeface="Wingdings" panose="05000000000000000000" pitchFamily="2" charset="2"/>
              <a:buChar char="l"/>
            </a:pPr>
            <a:r>
              <a:rPr lang="en-US" sz="1800" b="1" dirty="0">
                <a:solidFill>
                  <a:schemeClr val="dk1"/>
                </a:solidFill>
                <a:latin typeface="+mn-lt"/>
                <a:ea typeface="+mj-ea"/>
                <a:cs typeface="Libre Franklin"/>
                <a:sym typeface="Libre Franklin"/>
              </a:rPr>
              <a:t>Hardware Support : 7T, 8T transpose SRAM bit cell design &amp; Periphery Circuit</a:t>
            </a:r>
            <a:endParaRPr sz="1800" dirty="0">
              <a:latin typeface="+mn-lt"/>
              <a:ea typeface="+mj-ea"/>
            </a:endParaRPr>
          </a:p>
          <a:p>
            <a:pPr marL="285750" marR="0" lvl="0" indent="-285750" algn="l" rtl="0">
              <a:lnSpc>
                <a:spcPct val="200000"/>
              </a:lnSpc>
              <a:spcBef>
                <a:spcPts val="0"/>
              </a:spcBef>
              <a:spcAft>
                <a:spcPts val="0"/>
              </a:spcAft>
              <a:buClr>
                <a:schemeClr val="dk1"/>
              </a:buClr>
              <a:buSzPts val="1800"/>
              <a:buFont typeface="Wingdings" panose="05000000000000000000" pitchFamily="2" charset="2"/>
              <a:buChar char="l"/>
            </a:pPr>
            <a:r>
              <a:rPr lang="en-US" sz="1800" b="1" dirty="0">
                <a:solidFill>
                  <a:schemeClr val="dk1"/>
                </a:solidFill>
                <a:latin typeface="+mn-lt"/>
                <a:ea typeface="+mj-ea"/>
                <a:cs typeface="Libre Franklin"/>
                <a:sym typeface="Libre Franklin"/>
              </a:rPr>
              <a:t>CIMAT architecture : FF, BP, Weight Gradient, Weight Update</a:t>
            </a:r>
            <a:endParaRPr sz="1800" b="1" dirty="0">
              <a:solidFill>
                <a:schemeClr val="dk1"/>
              </a:solidFill>
              <a:latin typeface="+mn-lt"/>
              <a:ea typeface="+mj-ea"/>
              <a:cs typeface="Libre Franklin"/>
              <a:sym typeface="Libre Franklin"/>
            </a:endParaRPr>
          </a:p>
          <a:p>
            <a:pPr marL="285750" marR="0" lvl="0" indent="-285750" algn="l" rtl="0">
              <a:lnSpc>
                <a:spcPct val="200000"/>
              </a:lnSpc>
              <a:spcBef>
                <a:spcPts val="0"/>
              </a:spcBef>
              <a:spcAft>
                <a:spcPts val="0"/>
              </a:spcAft>
              <a:buClr>
                <a:schemeClr val="dk1"/>
              </a:buClr>
              <a:buSzPts val="1800"/>
              <a:buFont typeface="Wingdings" panose="05000000000000000000" pitchFamily="2" charset="2"/>
              <a:buChar char="l"/>
            </a:pPr>
            <a:r>
              <a:rPr lang="en-US" sz="1800" b="1" dirty="0">
                <a:solidFill>
                  <a:schemeClr val="dk1"/>
                </a:solidFill>
                <a:latin typeface="+mn-lt"/>
                <a:ea typeface="+mj-ea"/>
                <a:cs typeface="Libre Franklin"/>
                <a:sym typeface="Libre Franklin"/>
              </a:rPr>
              <a:t>Pipeline Design : 7T &amp; 8T SRAM Bit-Cell-Based Pipeline Design</a:t>
            </a:r>
            <a:endParaRPr sz="1800" b="1" dirty="0">
              <a:solidFill>
                <a:schemeClr val="dk1"/>
              </a:solidFill>
              <a:latin typeface="+mn-lt"/>
              <a:ea typeface="+mj-ea"/>
              <a:cs typeface="Libre Franklin"/>
              <a:sym typeface="Libre Franklin"/>
            </a:endParaRPr>
          </a:p>
          <a:p>
            <a:pPr marL="285750" marR="0" lvl="0" indent="-285750" algn="l" rtl="0">
              <a:lnSpc>
                <a:spcPct val="200000"/>
              </a:lnSpc>
              <a:spcBef>
                <a:spcPts val="0"/>
              </a:spcBef>
              <a:spcAft>
                <a:spcPts val="0"/>
              </a:spcAft>
              <a:buClr>
                <a:schemeClr val="dk1"/>
              </a:buClr>
              <a:buSzPts val="1800"/>
              <a:buFont typeface="Wingdings" panose="05000000000000000000" pitchFamily="2" charset="2"/>
              <a:buChar char="l"/>
            </a:pPr>
            <a:r>
              <a:rPr lang="en-US" sz="1800" b="1" dirty="0">
                <a:solidFill>
                  <a:schemeClr val="dk1"/>
                </a:solidFill>
                <a:latin typeface="+mn-lt"/>
                <a:ea typeface="+mj-ea"/>
                <a:cs typeface="Libre Franklin"/>
                <a:sym typeface="Libre Franklin"/>
              </a:rPr>
              <a:t>Experiments Setup, Circuit-Level Parameter</a:t>
            </a:r>
            <a:endParaRPr sz="1800" b="1" dirty="0">
              <a:solidFill>
                <a:schemeClr val="dk1"/>
              </a:solidFill>
              <a:latin typeface="+mn-lt"/>
              <a:ea typeface="+mj-ea"/>
              <a:cs typeface="Libre Franklin"/>
              <a:sym typeface="Libre Franklin"/>
            </a:endParaRPr>
          </a:p>
        </p:txBody>
      </p:sp>
    </p:spTree>
    <p:extLst>
      <p:ext uri="{BB962C8B-B14F-4D97-AF65-F5344CB8AC3E}">
        <p14:creationId xmlns:p14="http://schemas.microsoft.com/office/powerpoint/2010/main" val="25220204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gaac6fccb60_0_11"/>
          <p:cNvSpPr txBox="1">
            <a:spLocks noGrp="1"/>
          </p:cNvSpPr>
          <p:nvPr>
            <p:ph type="title"/>
          </p:nvPr>
        </p:nvSpPr>
        <p:spPr>
          <a:xfrm>
            <a:off x="3998228" y="437448"/>
            <a:ext cx="4195544" cy="510851"/>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2800" b="1" dirty="0">
                <a:latin typeface="+mj-lt"/>
              </a:rPr>
              <a:t>Benchmark Evaluation</a:t>
            </a:r>
            <a:endParaRPr sz="2800" b="1" dirty="0">
              <a:latin typeface="+mj-lt"/>
            </a:endParaRPr>
          </a:p>
        </p:txBody>
      </p:sp>
      <p:sp>
        <p:nvSpPr>
          <p:cNvPr id="233" name="Google Shape;233;gaac6fccb60_0_11"/>
          <p:cNvSpPr txBox="1">
            <a:spLocks noGrp="1"/>
          </p:cNvSpPr>
          <p:nvPr>
            <p:ph type="body" idx="1"/>
          </p:nvPr>
        </p:nvSpPr>
        <p:spPr>
          <a:xfrm>
            <a:off x="1371600" y="2286000"/>
            <a:ext cx="9601200" cy="3581400"/>
          </a:xfrm>
          <a:prstGeom prst="rect">
            <a:avLst/>
          </a:prstGeom>
        </p:spPr>
        <p:txBody>
          <a:bodyPr spcFirstLastPara="1" wrap="square" lIns="91425" tIns="45700" rIns="91425" bIns="45700" anchor="t" anchorCtr="0">
            <a:noAutofit/>
          </a:bodyPr>
          <a:lstStyle/>
          <a:p>
            <a:pPr marL="0" lvl="0" indent="0" algn="l" rtl="0">
              <a:spcBef>
                <a:spcPts val="1000"/>
              </a:spcBef>
              <a:spcAft>
                <a:spcPts val="200"/>
              </a:spcAft>
              <a:buNone/>
            </a:pPr>
            <a:endParaRPr/>
          </a:p>
        </p:txBody>
      </p:sp>
      <p:pic>
        <p:nvPicPr>
          <p:cNvPr id="234" name="Google Shape;234;gaac6fccb60_0_11"/>
          <p:cNvPicPr preferRelativeResize="0"/>
          <p:nvPr/>
        </p:nvPicPr>
        <p:blipFill>
          <a:blip r:embed="rId3">
            <a:alphaModFix/>
          </a:blip>
          <a:stretch>
            <a:fillRect/>
          </a:stretch>
        </p:blipFill>
        <p:spPr>
          <a:xfrm>
            <a:off x="1119435" y="1376176"/>
            <a:ext cx="4788850" cy="5174526"/>
          </a:xfrm>
          <a:prstGeom prst="rect">
            <a:avLst/>
          </a:prstGeom>
          <a:noFill/>
          <a:ln>
            <a:noFill/>
          </a:ln>
        </p:spPr>
      </p:pic>
      <p:pic>
        <p:nvPicPr>
          <p:cNvPr id="235" name="Google Shape;235;gaac6fccb60_0_11"/>
          <p:cNvPicPr preferRelativeResize="0"/>
          <p:nvPr/>
        </p:nvPicPr>
        <p:blipFill>
          <a:blip r:embed="rId4">
            <a:alphaModFix/>
          </a:blip>
          <a:stretch>
            <a:fillRect/>
          </a:stretch>
        </p:blipFill>
        <p:spPr>
          <a:xfrm>
            <a:off x="6210213" y="1847838"/>
            <a:ext cx="5553075" cy="4019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gaac6fccb60_0_26"/>
          <p:cNvSpPr txBox="1">
            <a:spLocks noGrp="1"/>
          </p:cNvSpPr>
          <p:nvPr>
            <p:ph type="title"/>
          </p:nvPr>
        </p:nvSpPr>
        <p:spPr>
          <a:xfrm>
            <a:off x="4958868" y="652029"/>
            <a:ext cx="2961314" cy="449241"/>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2800" b="1" dirty="0">
                <a:latin typeface="+mj-lt"/>
              </a:rPr>
              <a:t>CONCLUSION</a:t>
            </a:r>
            <a:endParaRPr sz="2800" b="1" dirty="0">
              <a:latin typeface="+mj-lt"/>
            </a:endParaRPr>
          </a:p>
        </p:txBody>
      </p:sp>
      <p:sp>
        <p:nvSpPr>
          <p:cNvPr id="242" name="Google Shape;242;gaac6fccb60_0_26"/>
          <p:cNvSpPr txBox="1">
            <a:spLocks noGrp="1"/>
          </p:cNvSpPr>
          <p:nvPr>
            <p:ph type="body" idx="1"/>
          </p:nvPr>
        </p:nvSpPr>
        <p:spPr>
          <a:xfrm>
            <a:off x="1638925" y="1644247"/>
            <a:ext cx="9601200" cy="4337103"/>
          </a:xfrm>
          <a:prstGeom prst="rect">
            <a:avLst/>
          </a:prstGeom>
        </p:spPr>
        <p:txBody>
          <a:bodyPr spcFirstLastPara="1" wrap="square" lIns="91425" tIns="45700" rIns="91425" bIns="45700" anchor="t" anchorCtr="0">
            <a:noAutofit/>
          </a:bodyPr>
          <a:lstStyle/>
          <a:p>
            <a:pPr marL="457200" lvl="0" indent="-342900" algn="l" rtl="0">
              <a:spcBef>
                <a:spcPts val="1000"/>
              </a:spcBef>
              <a:spcAft>
                <a:spcPts val="0"/>
              </a:spcAft>
              <a:buSzPts val="1800"/>
              <a:buChar char="❖"/>
            </a:pPr>
            <a:r>
              <a:rPr lang="en-US" sz="1600" dirty="0">
                <a:latin typeface="+mj-lt"/>
              </a:rPr>
              <a:t>They focus on ResNet-18 </a:t>
            </a:r>
            <a:r>
              <a:rPr lang="en-US" sz="1600" dirty="0" err="1">
                <a:latin typeface="+mj-lt"/>
              </a:rPr>
              <a:t>impelementation</a:t>
            </a:r>
            <a:r>
              <a:rPr lang="en-US" sz="1600" dirty="0">
                <a:latin typeface="+mj-lt"/>
              </a:rPr>
              <a:t> in this work, but our proposed methodologies could be applied to implement other DNN models.</a:t>
            </a:r>
            <a:br>
              <a:rPr lang="en-US" sz="1600" dirty="0">
                <a:latin typeface="+mj-lt"/>
              </a:rPr>
            </a:br>
            <a:endParaRPr sz="1600" dirty="0">
              <a:latin typeface="+mj-lt"/>
            </a:endParaRPr>
          </a:p>
          <a:p>
            <a:pPr marL="457200" lvl="0" indent="-342900" algn="l" rtl="0">
              <a:spcBef>
                <a:spcPts val="0"/>
              </a:spcBef>
              <a:spcAft>
                <a:spcPts val="0"/>
              </a:spcAft>
              <a:buSzPts val="1800"/>
              <a:buChar char="❖"/>
            </a:pPr>
            <a:r>
              <a:rPr lang="en-US" sz="1600" dirty="0">
                <a:latin typeface="+mj-lt"/>
              </a:rPr>
              <a:t>The experiment results show that, 7T SRAM based CIMAT can achieve 3.38 higher energy efficiency (6.02 TOPS/W), 4.34 frame rate (4,020 fps) and only 50 percent chip size architecture with conventional 6T SRAM array that supports row-by-row read only.</a:t>
            </a:r>
            <a:br>
              <a:rPr lang="en-US" sz="1600" dirty="0">
                <a:latin typeface="+mj-lt"/>
              </a:rPr>
            </a:br>
            <a:endParaRPr sz="1600" dirty="0">
              <a:latin typeface="+mj-lt"/>
            </a:endParaRPr>
          </a:p>
          <a:p>
            <a:pPr marL="457200" lvl="0" indent="-342900" algn="l" rtl="0">
              <a:spcBef>
                <a:spcPts val="0"/>
              </a:spcBef>
              <a:spcAft>
                <a:spcPts val="0"/>
              </a:spcAft>
              <a:buSzPts val="1800"/>
              <a:buChar char="❖"/>
            </a:pPr>
            <a:r>
              <a:rPr lang="en-US" sz="1600" dirty="0">
                <a:latin typeface="+mj-lt"/>
              </a:rPr>
              <a:t>8T SRAM based CIMAT can achieves more energy saving (10.79 TOPS/W) and aggressively more than 10 throughput (48,335 fps) with tolerable area overhead (121.51 mm 2 ) compared to 7T CIMAT.</a:t>
            </a:r>
            <a:br>
              <a:rPr lang="en-US" sz="1600" dirty="0">
                <a:latin typeface="+mj-lt"/>
              </a:rPr>
            </a:br>
            <a:endParaRPr sz="1600" dirty="0">
              <a:latin typeface="+mj-lt"/>
            </a:endParaRPr>
          </a:p>
          <a:p>
            <a:pPr marL="457200" lvl="0" indent="-342900" algn="l" rtl="0">
              <a:spcBef>
                <a:spcPts val="0"/>
              </a:spcBef>
              <a:spcAft>
                <a:spcPts val="0"/>
              </a:spcAft>
              <a:buSzPts val="1800"/>
              <a:buChar char="❖"/>
            </a:pPr>
            <a:r>
              <a:rPr lang="en-US" sz="1600" dirty="0">
                <a:latin typeface="+mj-lt"/>
              </a:rPr>
              <a:t>Their results reveal that CIM is a promising solution to implement on-chip DNN training, which can reduce off-chip talk significantly.</a:t>
            </a:r>
            <a:br>
              <a:rPr lang="en-US" sz="1600" dirty="0">
                <a:latin typeface="+mj-lt"/>
              </a:rPr>
            </a:br>
            <a:endParaRPr sz="1600" dirty="0">
              <a:latin typeface="+mj-lt"/>
            </a:endParaRPr>
          </a:p>
          <a:p>
            <a:pPr marL="457200" lvl="0" indent="-342900" algn="l" rtl="0">
              <a:spcBef>
                <a:spcPts val="0"/>
              </a:spcBef>
              <a:spcAft>
                <a:spcPts val="0"/>
              </a:spcAft>
              <a:buSzPts val="1800"/>
              <a:buChar char="❖"/>
            </a:pPr>
            <a:r>
              <a:rPr lang="en-US" sz="1600" dirty="0">
                <a:latin typeface="+mj-lt"/>
              </a:rPr>
              <a:t>CIM approach is more attractive to edge device due to much improved energy efficiency. From the algorithm’s perspective, there are many efforts on developing small networks for edge AI application.</a:t>
            </a:r>
            <a:endParaRPr sz="1600" dirty="0">
              <a:latin typeface="+mj-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395EF892-676B-4CD3-B1AA-2F32C10C6D3D}"/>
              </a:ext>
            </a:extLst>
          </p:cNvPr>
          <p:cNvSpPr>
            <a:spLocks noGrp="1" noChangeArrowheads="1"/>
          </p:cNvSpPr>
          <p:nvPr>
            <p:ph type="title"/>
          </p:nvPr>
        </p:nvSpPr>
        <p:spPr bwMode="auto">
          <a:xfrm>
            <a:off x="4743987" y="3429000"/>
            <a:ext cx="361564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indent="0" defTabSz="914400" eaLnBrk="0" fontAlgn="base" latinLnBrk="0" hangingPunct="0">
              <a:lnSpc>
                <a:spcPct val="100000"/>
              </a:lnSpc>
              <a:buClrTx/>
              <a:buSzTx/>
              <a:buFontTx/>
              <a:buNone/>
              <a:tabLst/>
            </a:pPr>
            <a:r>
              <a:rPr lang="en-US" altLang="zh-TW" sz="1800" b="1" dirty="0">
                <a:solidFill>
                  <a:schemeClr val="dk1"/>
                </a:solidFill>
                <a:latin typeface="+mj-lt"/>
                <a:ea typeface="+mj-ea"/>
                <a:sym typeface="Arial"/>
              </a:rPr>
              <a:t>R</a:t>
            </a:r>
            <a:r>
              <a:rPr lang="zh-TW" altLang="zh-TW" sz="1800" b="1" dirty="0">
                <a:solidFill>
                  <a:schemeClr val="dk1"/>
                </a:solidFill>
                <a:latin typeface="+mj-lt"/>
                <a:ea typeface="+mj-ea"/>
                <a:sym typeface="Arial"/>
              </a:rPr>
              <a:t>eported</a:t>
            </a:r>
            <a:r>
              <a:rPr lang="en-US" altLang="zh-TW" sz="1800" b="1" dirty="0">
                <a:solidFill>
                  <a:schemeClr val="dk1"/>
                </a:solidFill>
                <a:latin typeface="+mj-lt"/>
                <a:ea typeface="+mj-ea"/>
                <a:sym typeface="Arial"/>
              </a:rPr>
              <a:t> By </a:t>
            </a:r>
            <a:r>
              <a:rPr lang="zh-TW" altLang="en-US" sz="1800" b="1" dirty="0">
                <a:solidFill>
                  <a:schemeClr val="dk1"/>
                </a:solidFill>
                <a:latin typeface="+mj-lt"/>
                <a:ea typeface="+mj-ea"/>
                <a:sym typeface="Arial"/>
              </a:rPr>
              <a:t> </a:t>
            </a:r>
            <a:r>
              <a:rPr lang="en-US" altLang="zh-TW" sz="1800" b="1" dirty="0">
                <a:solidFill>
                  <a:schemeClr val="dk1"/>
                </a:solidFill>
                <a:latin typeface="+mj-lt"/>
                <a:ea typeface="+mj-ea"/>
                <a:sym typeface="Arial"/>
              </a:rPr>
              <a:t>109598061 </a:t>
            </a:r>
            <a:r>
              <a:rPr lang="zh-TW" altLang="en-US" sz="1800" b="1" dirty="0">
                <a:solidFill>
                  <a:schemeClr val="dk1"/>
                </a:solidFill>
                <a:latin typeface="+mj-lt"/>
                <a:ea typeface="+mj-ea"/>
                <a:sym typeface="Arial"/>
              </a:rPr>
              <a:t>廖昱翔</a:t>
            </a:r>
            <a:endParaRPr lang="zh-TW" altLang="zh-TW" sz="1800" b="1" dirty="0">
              <a:solidFill>
                <a:schemeClr val="dk1"/>
              </a:solidFill>
              <a:latin typeface="+mj-lt"/>
              <a:ea typeface="+mj-ea"/>
              <a:sym typeface="Arial"/>
            </a:endParaRPr>
          </a:p>
        </p:txBody>
      </p:sp>
    </p:spTree>
    <p:extLst>
      <p:ext uri="{BB962C8B-B14F-4D97-AF65-F5344CB8AC3E}">
        <p14:creationId xmlns:p14="http://schemas.microsoft.com/office/powerpoint/2010/main" val="3342387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33EAFDD-4926-4DD0-80A0-DE1E03DFF584}"/>
              </a:ext>
            </a:extLst>
          </p:cNvPr>
          <p:cNvSpPr>
            <a:spLocks noGrp="1"/>
          </p:cNvSpPr>
          <p:nvPr>
            <p:ph type="title"/>
          </p:nvPr>
        </p:nvSpPr>
        <p:spPr>
          <a:xfrm>
            <a:off x="4040124" y="653359"/>
            <a:ext cx="4111752" cy="576725"/>
          </a:xfrm>
        </p:spPr>
        <p:txBody>
          <a:bodyPr>
            <a:normAutofit/>
          </a:bodyPr>
          <a:lstStyle/>
          <a:p>
            <a:pPr algn="ctr"/>
            <a:r>
              <a:rPr lang="en-US" altLang="zh-TW" sz="2800" b="1" dirty="0">
                <a:latin typeface="+mn-lt"/>
              </a:rPr>
              <a:t>Introduction</a:t>
            </a:r>
          </a:p>
        </p:txBody>
      </p:sp>
      <p:sp>
        <p:nvSpPr>
          <p:cNvPr id="5" name="文字方塊 4">
            <a:extLst>
              <a:ext uri="{FF2B5EF4-FFF2-40B4-BE49-F238E27FC236}">
                <a16:creationId xmlns:a16="http://schemas.microsoft.com/office/drawing/2014/main" id="{BDFE2FBC-1ECE-454F-A03C-977E84CDC4F6}"/>
              </a:ext>
            </a:extLst>
          </p:cNvPr>
          <p:cNvSpPr txBox="1"/>
          <p:nvPr/>
        </p:nvSpPr>
        <p:spPr>
          <a:xfrm>
            <a:off x="1167743" y="1313902"/>
            <a:ext cx="10619018" cy="3416320"/>
          </a:xfrm>
          <a:prstGeom prst="rect">
            <a:avLst/>
          </a:prstGeom>
          <a:noFill/>
        </p:spPr>
        <p:txBody>
          <a:bodyPr wrap="square" rtlCol="0">
            <a:spAutoFit/>
          </a:bodyPr>
          <a:lstStyle/>
          <a:p>
            <a:pPr marL="342900" indent="-342900">
              <a:buFont typeface="Wingdings" panose="05000000000000000000" pitchFamily="2" charset="2"/>
              <a:buChar char="l"/>
            </a:pPr>
            <a:r>
              <a:rPr lang="en-US" altLang="zh-TW" dirty="0"/>
              <a:t>To increase depth and size so that the accuracy is raised of DNNs,</a:t>
            </a:r>
            <a:r>
              <a:rPr lang="zh-TW" altLang="en-US" dirty="0"/>
              <a:t> </a:t>
            </a:r>
            <a:endParaRPr lang="en-US" altLang="zh-TW" dirty="0"/>
          </a:p>
          <a:p>
            <a:r>
              <a:rPr lang="en-US" altLang="zh-TW" dirty="0"/>
              <a:t>	need</a:t>
            </a:r>
            <a:r>
              <a:rPr lang="zh-TW" altLang="en-US" dirty="0"/>
              <a:t> </a:t>
            </a:r>
            <a:r>
              <a:rPr lang="en-US" altLang="zh-TW" dirty="0"/>
              <a:t>to large computational resource and memory storage for high-precision MAC operation.</a:t>
            </a:r>
          </a:p>
          <a:p>
            <a:pPr marL="285750" indent="-285750">
              <a:buFont typeface="Wingdings" panose="05000000000000000000" pitchFamily="2" charset="2"/>
              <a:buChar char="l"/>
            </a:pPr>
            <a:endParaRPr lang="en-US" altLang="zh-TW" dirty="0"/>
          </a:p>
          <a:p>
            <a:pPr marL="285750" indent="-285750">
              <a:buFont typeface="Wingdings" panose="05000000000000000000" pitchFamily="2" charset="2"/>
              <a:buChar char="l"/>
            </a:pPr>
            <a:r>
              <a:rPr lang="en-US" altLang="zh-TW" dirty="0"/>
              <a:t>GPU is popular hardware for DNN training at the cloud, </a:t>
            </a:r>
            <a:br>
              <a:rPr lang="en-US" altLang="zh-TW" dirty="0"/>
            </a:br>
            <a:r>
              <a:rPr lang="en-US" altLang="zh-TW" dirty="0"/>
              <a:t>	but many efforts  in design ASIC accelerators for inference or </a:t>
            </a:r>
            <a:r>
              <a:rPr lang="en-US" altLang="zh-TW" dirty="0" err="1"/>
              <a:t>taining</a:t>
            </a:r>
            <a:r>
              <a:rPr lang="en-US" altLang="zh-TW" dirty="0"/>
              <a:t> on –chip.</a:t>
            </a:r>
          </a:p>
          <a:p>
            <a:pPr lvl="1"/>
            <a:r>
              <a:rPr lang="en-US" altLang="zh-TW" dirty="0"/>
              <a:t>We use CMOS ASIC accelerators  such as TPU before.</a:t>
            </a:r>
          </a:p>
          <a:p>
            <a:pPr lvl="1"/>
            <a:endParaRPr lang="en-US" altLang="zh-TW" dirty="0"/>
          </a:p>
          <a:p>
            <a:pPr marL="285750" indent="-285750">
              <a:buFont typeface="Wingdings" panose="05000000000000000000" pitchFamily="2" charset="2"/>
              <a:buChar char="l"/>
            </a:pPr>
            <a:r>
              <a:rPr lang="en-US" altLang="zh-TW" dirty="0" err="1"/>
              <a:t>Parallal</a:t>
            </a:r>
            <a:r>
              <a:rPr lang="en-US" altLang="zh-TW" dirty="0"/>
              <a:t> computation with optimize data, </a:t>
            </a:r>
          </a:p>
          <a:p>
            <a:r>
              <a:rPr lang="en-US" altLang="zh-TW" dirty="0"/>
              <a:t>	but weight &amp; intermediate data need inefficient on –chip or off-chip memory access,</a:t>
            </a:r>
          </a:p>
          <a:p>
            <a:r>
              <a:rPr lang="en-US" altLang="zh-TW" dirty="0"/>
              <a:t>	frequent back and forth data movement is exacerbated for CNN-training,</a:t>
            </a:r>
          </a:p>
          <a:p>
            <a:r>
              <a:rPr lang="en-US" altLang="zh-TW" dirty="0"/>
              <a:t>	CIM can alleviate these drawback, and speed-up CNN hardware.</a:t>
            </a:r>
          </a:p>
          <a:p>
            <a:pPr marL="285750" indent="-285750">
              <a:buFont typeface="Wingdings" panose="05000000000000000000" pitchFamily="2" charset="2"/>
              <a:buChar char="l"/>
            </a:pPr>
            <a:endParaRPr lang="en-US" altLang="zh-TW" dirty="0"/>
          </a:p>
        </p:txBody>
      </p:sp>
    </p:spTree>
    <p:extLst>
      <p:ext uri="{BB962C8B-B14F-4D97-AF65-F5344CB8AC3E}">
        <p14:creationId xmlns:p14="http://schemas.microsoft.com/office/powerpoint/2010/main" val="1249643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33EAFDD-4926-4DD0-80A0-DE1E03DFF584}"/>
              </a:ext>
            </a:extLst>
          </p:cNvPr>
          <p:cNvSpPr>
            <a:spLocks noGrp="1"/>
          </p:cNvSpPr>
          <p:nvPr>
            <p:ph type="title"/>
          </p:nvPr>
        </p:nvSpPr>
        <p:spPr>
          <a:xfrm>
            <a:off x="4058918" y="447041"/>
            <a:ext cx="4340860" cy="540511"/>
          </a:xfrm>
        </p:spPr>
        <p:txBody>
          <a:bodyPr>
            <a:noAutofit/>
          </a:bodyPr>
          <a:lstStyle/>
          <a:p>
            <a:pPr>
              <a:lnSpc>
                <a:spcPct val="100000"/>
              </a:lnSpc>
            </a:pPr>
            <a:r>
              <a:rPr lang="en-US" altLang="zh-TW" sz="2800" b="1" dirty="0"/>
              <a:t>Background : DNN Training</a:t>
            </a:r>
          </a:p>
        </p:txBody>
      </p:sp>
      <p:sp>
        <p:nvSpPr>
          <p:cNvPr id="5" name="文字方塊 4">
            <a:extLst>
              <a:ext uri="{FF2B5EF4-FFF2-40B4-BE49-F238E27FC236}">
                <a16:creationId xmlns:a16="http://schemas.microsoft.com/office/drawing/2014/main" id="{BDFE2FBC-1ECE-454F-A03C-977E84CDC4F6}"/>
              </a:ext>
            </a:extLst>
          </p:cNvPr>
          <p:cNvSpPr txBox="1"/>
          <p:nvPr/>
        </p:nvSpPr>
        <p:spPr>
          <a:xfrm>
            <a:off x="1866751" y="1545549"/>
            <a:ext cx="7947809" cy="2031325"/>
          </a:xfrm>
          <a:prstGeom prst="rect">
            <a:avLst/>
          </a:prstGeom>
          <a:noFill/>
        </p:spPr>
        <p:txBody>
          <a:bodyPr wrap="square" rtlCol="0">
            <a:spAutoFit/>
          </a:bodyPr>
          <a:lstStyle/>
          <a:p>
            <a:pPr marL="342900" indent="-342900">
              <a:buFont typeface="Wingdings" panose="05000000000000000000" pitchFamily="2" charset="2"/>
              <a:buChar char="l"/>
            </a:pPr>
            <a:r>
              <a:rPr lang="en-US" altLang="zh-TW" dirty="0"/>
              <a:t>The training process of CNN could be divided into four steps:</a:t>
            </a:r>
          </a:p>
          <a:p>
            <a:pPr marL="800100" lvl="1" indent="-342900">
              <a:buFont typeface="Wingdings" panose="05000000000000000000" pitchFamily="2" charset="2"/>
              <a:buChar char="l"/>
            </a:pPr>
            <a:r>
              <a:rPr lang="en-US" altLang="zh-TW" dirty="0"/>
              <a:t>Feed-Forward ( FF )</a:t>
            </a:r>
          </a:p>
          <a:p>
            <a:pPr marL="800100" lvl="1" indent="-342900">
              <a:buFont typeface="Wingdings" panose="05000000000000000000" pitchFamily="2" charset="2"/>
              <a:buChar char="l"/>
            </a:pPr>
            <a:r>
              <a:rPr lang="en-US" altLang="zh-TW" dirty="0"/>
              <a:t>Backpropagation (BP)</a:t>
            </a:r>
          </a:p>
          <a:p>
            <a:pPr marL="800100" lvl="1" indent="-342900">
              <a:buFont typeface="Wingdings" panose="05000000000000000000" pitchFamily="2" charset="2"/>
              <a:buChar char="l"/>
            </a:pPr>
            <a:r>
              <a:rPr lang="en-US" altLang="zh-TW" dirty="0"/>
              <a:t>Weight Gradient Calculation</a:t>
            </a:r>
          </a:p>
          <a:p>
            <a:pPr marL="800100" lvl="1" indent="-342900">
              <a:buFont typeface="Wingdings" panose="05000000000000000000" pitchFamily="2" charset="2"/>
              <a:buChar char="l"/>
            </a:pPr>
            <a:r>
              <a:rPr lang="en-US" altLang="zh-TW" dirty="0"/>
              <a:t>Weight update</a:t>
            </a:r>
          </a:p>
          <a:p>
            <a:pPr marL="342900" indent="-342900">
              <a:buFont typeface="Wingdings" panose="05000000000000000000" pitchFamily="2" charset="2"/>
              <a:buChar char="l"/>
            </a:pPr>
            <a:endParaRPr lang="en-US" altLang="zh-TW" dirty="0"/>
          </a:p>
          <a:p>
            <a:pPr marL="342900" indent="-342900">
              <a:buFont typeface="Wingdings" panose="05000000000000000000" pitchFamily="2" charset="2"/>
              <a:buChar char="l"/>
            </a:pPr>
            <a:r>
              <a:rPr lang="en-US" altLang="zh-TW" dirty="0"/>
              <a:t>The data will divided into two part : training data and inference data.</a:t>
            </a:r>
          </a:p>
        </p:txBody>
      </p:sp>
      <p:pic>
        <p:nvPicPr>
          <p:cNvPr id="1028" name="Picture 4" descr="iT 邦幫忙::一起幫忙解決難題，拯救IT 人的一天">
            <a:extLst>
              <a:ext uri="{FF2B5EF4-FFF2-40B4-BE49-F238E27FC236}">
                <a16:creationId xmlns:a16="http://schemas.microsoft.com/office/drawing/2014/main" id="{F5B0DD73-5DC7-4275-9574-A9BC502798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4877" y="3855610"/>
            <a:ext cx="4744681" cy="2555349"/>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030" name="Picture 6" descr="Figure 1 from Application of Back Propagation Artificial Neural Network for  Modelling Local GPS/Levelling Geoid Undulations: A Comparative Study |  Semantic Scholar">
            <a:extLst>
              <a:ext uri="{FF2B5EF4-FFF2-40B4-BE49-F238E27FC236}">
                <a16:creationId xmlns:a16="http://schemas.microsoft.com/office/drawing/2014/main" id="{47E5FF21-01E3-4D35-8930-20FE64D8FF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3232" y="3855610"/>
            <a:ext cx="3932108" cy="2555349"/>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1108854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002A3367-7F58-4BC8-8C93-EA2AD977BDA2}"/>
              </a:ext>
            </a:extLst>
          </p:cNvPr>
          <p:cNvSpPr txBox="1">
            <a:spLocks/>
          </p:cNvSpPr>
          <p:nvPr/>
        </p:nvSpPr>
        <p:spPr>
          <a:xfrm>
            <a:off x="3546599" y="471425"/>
            <a:ext cx="5316730" cy="540511"/>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nSpc>
                <a:spcPct val="100000"/>
              </a:lnSpc>
            </a:pPr>
            <a:r>
              <a:rPr lang="en-US" altLang="zh-TW" sz="2800" b="1" dirty="0"/>
              <a:t>Background : Compute-in-Memory</a:t>
            </a:r>
          </a:p>
        </p:txBody>
      </p:sp>
      <p:sp>
        <p:nvSpPr>
          <p:cNvPr id="10" name="文字方塊 9">
            <a:extLst>
              <a:ext uri="{FF2B5EF4-FFF2-40B4-BE49-F238E27FC236}">
                <a16:creationId xmlns:a16="http://schemas.microsoft.com/office/drawing/2014/main" id="{5868B29A-A4A8-4B6B-932F-E2318F4EF9FE}"/>
              </a:ext>
            </a:extLst>
          </p:cNvPr>
          <p:cNvSpPr txBox="1"/>
          <p:nvPr/>
        </p:nvSpPr>
        <p:spPr>
          <a:xfrm>
            <a:off x="1098654" y="1021294"/>
            <a:ext cx="10963297" cy="5355312"/>
          </a:xfrm>
          <a:prstGeom prst="rect">
            <a:avLst/>
          </a:prstGeom>
          <a:noFill/>
        </p:spPr>
        <p:txBody>
          <a:bodyPr wrap="square" rtlCol="0">
            <a:spAutoFit/>
          </a:bodyPr>
          <a:lstStyle/>
          <a:p>
            <a:pPr marL="285750" indent="-285750">
              <a:buFont typeface="Wingdings" panose="05000000000000000000" pitchFamily="2" charset="2"/>
              <a:buChar char="Ø"/>
            </a:pPr>
            <a:r>
              <a:rPr lang="en-US" altLang="zh-TW" dirty="0"/>
              <a:t>Why use CIM structure?</a:t>
            </a:r>
          </a:p>
          <a:p>
            <a:pPr marL="800100" lvl="1" indent="-342900">
              <a:buFont typeface="Wingdings" panose="05000000000000000000" pitchFamily="2" charset="2"/>
              <a:buChar char="l"/>
            </a:pPr>
            <a:r>
              <a:rPr lang="en-US" altLang="zh-TW" dirty="0"/>
              <a:t>Use MAC in both DNN inference and training that access memory and compute memory.</a:t>
            </a:r>
          </a:p>
          <a:p>
            <a:pPr marL="800100" lvl="1" indent="-342900">
              <a:buFont typeface="Wingdings" panose="05000000000000000000" pitchFamily="2" charset="2"/>
              <a:buChar char="l"/>
            </a:pPr>
            <a:r>
              <a:rPr lang="en-US" altLang="zh-TW" dirty="0"/>
              <a:t>Use CIM can solve the problem of weight movement.</a:t>
            </a:r>
          </a:p>
          <a:p>
            <a:pPr marL="800100" lvl="1" indent="-342900">
              <a:buFont typeface="Wingdings" panose="05000000000000000000" pitchFamily="2" charset="2"/>
              <a:buChar char="l"/>
            </a:pPr>
            <a:r>
              <a:rPr lang="en-US" altLang="zh-TW" dirty="0"/>
              <a:t>CIM Proposed at present just support DNN inference.</a:t>
            </a:r>
          </a:p>
          <a:p>
            <a:endParaRPr lang="en-US" altLang="zh-TW" dirty="0"/>
          </a:p>
          <a:p>
            <a:pPr marL="285750" indent="-285750">
              <a:buFont typeface="Wingdings" panose="05000000000000000000" pitchFamily="2" charset="2"/>
              <a:buChar char="Ø"/>
            </a:pPr>
            <a:r>
              <a:rPr lang="en-US" altLang="zh-TW" dirty="0"/>
              <a:t>Why don’t use parallel access?</a:t>
            </a:r>
          </a:p>
          <a:p>
            <a:pPr marL="742950" lvl="1" indent="-285750">
              <a:buFont typeface="Wingdings" panose="05000000000000000000" pitchFamily="2" charset="2"/>
              <a:buChar char="l"/>
            </a:pPr>
            <a:r>
              <a:rPr lang="en-US" altLang="zh-TW" dirty="0"/>
              <a:t> Due to the increased parallelism and reduced data movement, </a:t>
            </a:r>
            <a:br>
              <a:rPr lang="en-US" altLang="zh-TW" dirty="0"/>
            </a:br>
            <a:r>
              <a:rPr lang="en-US" altLang="zh-TW" dirty="0"/>
              <a:t> CIM is expected to significantly improve the throughput and energy efficiency.</a:t>
            </a:r>
          </a:p>
          <a:p>
            <a:pPr marL="742950" lvl="1" indent="-285750">
              <a:buFont typeface="Wingdings" panose="05000000000000000000" pitchFamily="2" charset="2"/>
              <a:buChar char="l"/>
            </a:pPr>
            <a:r>
              <a:rPr lang="en-US" altLang="zh-TW" dirty="0"/>
              <a:t> Because of the limited precision of ADCs and their variations, inference accuracy will degrade.</a:t>
            </a:r>
          </a:p>
          <a:p>
            <a:pPr marL="742950" lvl="1" indent="-285750">
              <a:buFont typeface="Wingdings" panose="05000000000000000000" pitchFamily="2" charset="2"/>
              <a:buChar char="l"/>
            </a:pPr>
            <a:r>
              <a:rPr lang="en-US" altLang="zh-TW" dirty="0"/>
              <a:t> Regular memory can parallel analog read-out </a:t>
            </a:r>
          </a:p>
          <a:p>
            <a:pPr lvl="1"/>
            <a:r>
              <a:rPr lang="en-US" altLang="zh-TW" dirty="0"/>
              <a:t>      with the low-throughput and low-energy-efficiency in transpose situation.</a:t>
            </a:r>
          </a:p>
          <a:p>
            <a:pPr marL="342900" indent="-342900">
              <a:buFont typeface="Wingdings" panose="05000000000000000000" pitchFamily="2" charset="2"/>
              <a:buChar char="l"/>
            </a:pPr>
            <a:endParaRPr lang="en-US" altLang="zh-TW" dirty="0"/>
          </a:p>
          <a:p>
            <a:pPr marL="285750" indent="-285750">
              <a:buFont typeface="Wingdings" panose="05000000000000000000" pitchFamily="2" charset="2"/>
              <a:buChar char="Ø"/>
            </a:pPr>
            <a:r>
              <a:rPr lang="en-US" altLang="zh-TW" dirty="0"/>
              <a:t>Why select SRAM?</a:t>
            </a:r>
          </a:p>
          <a:p>
            <a:pPr marL="742950" lvl="1" indent="-285750">
              <a:buFont typeface="Wingdings" panose="05000000000000000000" pitchFamily="2" charset="2"/>
              <a:buChar char="l"/>
            </a:pPr>
            <a:r>
              <a:rPr lang="en-US" altLang="zh-TW" dirty="0"/>
              <a:t> To modify the SRAM bit-cell and periphery circuit can enable the parallel access.</a:t>
            </a:r>
          </a:p>
          <a:p>
            <a:pPr lvl="1"/>
            <a:r>
              <a:rPr lang="en-US" altLang="zh-TW" dirty="0"/>
              <a:t>	Example : expanded 6T cells into 8T to support bitwise XNOR.</a:t>
            </a:r>
          </a:p>
          <a:p>
            <a:pPr lvl="1"/>
            <a:r>
              <a:rPr lang="en-US" altLang="zh-TW" dirty="0"/>
              <a:t>                         Sense amplifier (SA) is also replaced by ADC to produce quantized output.</a:t>
            </a:r>
          </a:p>
          <a:p>
            <a:pPr marL="800100" lvl="1" indent="-342900">
              <a:buFont typeface="Wingdings" panose="05000000000000000000" pitchFamily="2" charset="2"/>
              <a:buChar char="l"/>
            </a:pPr>
            <a:r>
              <a:rPr lang="en-US" altLang="zh-TW" dirty="0"/>
              <a:t>CIM base on SRAM can multi-bit inference</a:t>
            </a:r>
          </a:p>
          <a:p>
            <a:endParaRPr lang="en-US" altLang="zh-TW" dirty="0"/>
          </a:p>
          <a:p>
            <a:pPr marL="342900" indent="-342900">
              <a:buFont typeface="Wingdings" panose="05000000000000000000" pitchFamily="2" charset="2"/>
              <a:buChar char="Ø"/>
            </a:pPr>
            <a:r>
              <a:rPr lang="en-US" altLang="zh-TW" dirty="0"/>
              <a:t>Propose transpose CIM</a:t>
            </a:r>
            <a:r>
              <a:rPr lang="zh-TW" altLang="en-US" dirty="0"/>
              <a:t> </a:t>
            </a:r>
            <a:r>
              <a:rPr lang="en-US" altLang="zh-TW" dirty="0"/>
              <a:t>base on SRAM for multi-bit precision DNN.</a:t>
            </a:r>
          </a:p>
        </p:txBody>
      </p:sp>
    </p:spTree>
    <p:extLst>
      <p:ext uri="{BB962C8B-B14F-4D97-AF65-F5344CB8AC3E}">
        <p14:creationId xmlns:p14="http://schemas.microsoft.com/office/powerpoint/2010/main" val="591263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A627CAD8-8CFE-4491-9405-B7EAF4028CC8}"/>
              </a:ext>
            </a:extLst>
          </p:cNvPr>
          <p:cNvSpPr txBox="1">
            <a:spLocks/>
          </p:cNvSpPr>
          <p:nvPr/>
        </p:nvSpPr>
        <p:spPr>
          <a:xfrm>
            <a:off x="1921763" y="442977"/>
            <a:ext cx="8348474" cy="540511"/>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nSpc>
                <a:spcPct val="100000"/>
              </a:lnSpc>
            </a:pPr>
            <a:r>
              <a:rPr lang="en-US" altLang="zh-TW" sz="2800" b="1" dirty="0"/>
              <a:t>Hardware Support : 7T transpose SRAM bit cell design</a:t>
            </a:r>
          </a:p>
        </p:txBody>
      </p:sp>
      <p:pic>
        <p:nvPicPr>
          <p:cNvPr id="8" name="圖片 7">
            <a:extLst>
              <a:ext uri="{FF2B5EF4-FFF2-40B4-BE49-F238E27FC236}">
                <a16:creationId xmlns:a16="http://schemas.microsoft.com/office/drawing/2014/main" id="{2F0E449F-1374-44A3-8222-06BCB6C07638}"/>
              </a:ext>
            </a:extLst>
          </p:cNvPr>
          <p:cNvPicPr>
            <a:picLocks noChangeAspect="1"/>
          </p:cNvPicPr>
          <p:nvPr/>
        </p:nvPicPr>
        <p:blipFill>
          <a:blip r:embed="rId3"/>
          <a:stretch>
            <a:fillRect/>
          </a:stretch>
        </p:blipFill>
        <p:spPr>
          <a:xfrm>
            <a:off x="4296993" y="4044662"/>
            <a:ext cx="4134269" cy="2614317"/>
          </a:xfrm>
          <a:prstGeom prst="rect">
            <a:avLst/>
          </a:prstGeom>
        </p:spPr>
      </p:pic>
      <p:sp>
        <p:nvSpPr>
          <p:cNvPr id="10" name="文字方塊 9">
            <a:extLst>
              <a:ext uri="{FF2B5EF4-FFF2-40B4-BE49-F238E27FC236}">
                <a16:creationId xmlns:a16="http://schemas.microsoft.com/office/drawing/2014/main" id="{2B496C93-14DF-432F-946D-647A03CD4493}"/>
              </a:ext>
            </a:extLst>
          </p:cNvPr>
          <p:cNvSpPr txBox="1"/>
          <p:nvPr/>
        </p:nvSpPr>
        <p:spPr>
          <a:xfrm>
            <a:off x="1398782" y="1930734"/>
            <a:ext cx="10619018" cy="1754326"/>
          </a:xfrm>
          <a:prstGeom prst="rect">
            <a:avLst/>
          </a:prstGeom>
          <a:noFill/>
        </p:spPr>
        <p:txBody>
          <a:bodyPr wrap="square" rtlCol="0">
            <a:spAutoFit/>
          </a:bodyPr>
          <a:lstStyle/>
          <a:p>
            <a:pPr marL="285750" indent="-285750">
              <a:buFont typeface="Wingdings" panose="05000000000000000000" pitchFamily="2" charset="2"/>
              <a:buChar char="l"/>
            </a:pPr>
            <a:r>
              <a:rPr lang="en-US" altLang="zh-TW" dirty="0"/>
              <a:t>Advantage : 	1. small cell area overhead</a:t>
            </a:r>
          </a:p>
          <a:p>
            <a:r>
              <a:rPr lang="en-US" altLang="zh-TW" dirty="0"/>
              <a:t>                          	2. bi-directional overhead</a:t>
            </a:r>
          </a:p>
          <a:p>
            <a:r>
              <a:rPr lang="en-US" altLang="zh-TW" dirty="0"/>
              <a:t>				3. read-disturb-free-access</a:t>
            </a:r>
          </a:p>
          <a:p>
            <a:endParaRPr lang="en-US" altLang="zh-TW" dirty="0"/>
          </a:p>
          <a:p>
            <a:pPr marL="285750" indent="-285750">
              <a:buFont typeface="Wingdings" panose="05000000000000000000" pitchFamily="2" charset="2"/>
              <a:buChar char="l"/>
            </a:pPr>
            <a:r>
              <a:rPr lang="en-US" altLang="zh-TW" dirty="0"/>
              <a:t>black line in the picture	: The regular 6T cell is used for the data storage and row-by-row write </a:t>
            </a:r>
          </a:p>
          <a:p>
            <a:pPr marL="285750" indent="-285750">
              <a:buFont typeface="Wingdings" panose="05000000000000000000" pitchFamily="2" charset="2"/>
              <a:buChar char="l"/>
            </a:pPr>
            <a:r>
              <a:rPr lang="en-US" altLang="zh-TW" dirty="0"/>
              <a:t>blue line in the picture	: on the additional transistor (in blue color) for bi-directional read access.</a:t>
            </a:r>
          </a:p>
        </p:txBody>
      </p:sp>
    </p:spTree>
    <p:extLst>
      <p:ext uri="{BB962C8B-B14F-4D97-AF65-F5344CB8AC3E}">
        <p14:creationId xmlns:p14="http://schemas.microsoft.com/office/powerpoint/2010/main" val="404483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814C2241-D87E-451F-BAF4-9277D2AD747D}"/>
              </a:ext>
            </a:extLst>
          </p:cNvPr>
          <p:cNvPicPr>
            <a:picLocks noChangeAspect="1"/>
          </p:cNvPicPr>
          <p:nvPr/>
        </p:nvPicPr>
        <p:blipFill>
          <a:blip r:embed="rId3"/>
          <a:stretch>
            <a:fillRect/>
          </a:stretch>
        </p:blipFill>
        <p:spPr>
          <a:xfrm>
            <a:off x="4551375" y="4141644"/>
            <a:ext cx="4363697" cy="2307027"/>
          </a:xfrm>
          <a:prstGeom prst="rect">
            <a:avLst/>
          </a:prstGeom>
        </p:spPr>
      </p:pic>
      <p:sp>
        <p:nvSpPr>
          <p:cNvPr id="7" name="標題 1">
            <a:extLst>
              <a:ext uri="{FF2B5EF4-FFF2-40B4-BE49-F238E27FC236}">
                <a16:creationId xmlns:a16="http://schemas.microsoft.com/office/drawing/2014/main" id="{7633C4EB-3449-4924-B4F5-E929CC86FF87}"/>
              </a:ext>
            </a:extLst>
          </p:cNvPr>
          <p:cNvSpPr txBox="1">
            <a:spLocks/>
          </p:cNvSpPr>
          <p:nvPr/>
        </p:nvSpPr>
        <p:spPr>
          <a:xfrm>
            <a:off x="1921763" y="409329"/>
            <a:ext cx="8348474" cy="540511"/>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nSpc>
                <a:spcPct val="100000"/>
              </a:lnSpc>
            </a:pPr>
            <a:r>
              <a:rPr lang="en-US" altLang="zh-TW" sz="2800" b="1" dirty="0"/>
              <a:t>Hardware Support : 8T transpose SRAM bit cell design</a:t>
            </a:r>
          </a:p>
        </p:txBody>
      </p:sp>
      <p:sp>
        <p:nvSpPr>
          <p:cNvPr id="5" name="文字方塊 4">
            <a:extLst>
              <a:ext uri="{FF2B5EF4-FFF2-40B4-BE49-F238E27FC236}">
                <a16:creationId xmlns:a16="http://schemas.microsoft.com/office/drawing/2014/main" id="{B5AC84C1-6D6D-44E8-8BAA-ED7745AD5157}"/>
              </a:ext>
            </a:extLst>
          </p:cNvPr>
          <p:cNvSpPr txBox="1"/>
          <p:nvPr/>
        </p:nvSpPr>
        <p:spPr>
          <a:xfrm>
            <a:off x="1423714" y="1917536"/>
            <a:ext cx="10619018" cy="1754326"/>
          </a:xfrm>
          <a:prstGeom prst="rect">
            <a:avLst/>
          </a:prstGeom>
          <a:noFill/>
        </p:spPr>
        <p:txBody>
          <a:bodyPr wrap="square" rtlCol="0">
            <a:spAutoFit/>
          </a:bodyPr>
          <a:lstStyle/>
          <a:p>
            <a:pPr marL="285750" indent="-285750">
              <a:buFont typeface="Wingdings" panose="05000000000000000000" pitchFamily="2" charset="2"/>
              <a:buChar char="l"/>
            </a:pPr>
            <a:r>
              <a:rPr lang="en-US" altLang="zh-TW" dirty="0"/>
              <a:t>Different with 7T : 	1. 7T can bi-direction read access to support both FF and BP, </a:t>
            </a:r>
          </a:p>
          <a:p>
            <a:r>
              <a:rPr lang="en-US" altLang="zh-TW" dirty="0"/>
              <a:t>					    but 8T can 	access in same cell.</a:t>
            </a:r>
          </a:p>
          <a:p>
            <a:r>
              <a:rPr lang="en-US" altLang="zh-TW" dirty="0"/>
              <a:t>                          		2. add PMOS transistor(to implement bi-directional)</a:t>
            </a:r>
          </a:p>
          <a:p>
            <a:r>
              <a:rPr lang="en-US" altLang="zh-TW" dirty="0"/>
              <a:t>					3. FF and BP have separate </a:t>
            </a:r>
            <a:r>
              <a:rPr lang="en-US" altLang="zh-TW" dirty="0" err="1"/>
              <a:t>wordline</a:t>
            </a:r>
            <a:r>
              <a:rPr lang="en-US" altLang="zh-TW" dirty="0"/>
              <a:t>, bit-line, strong point for read access.</a:t>
            </a:r>
          </a:p>
          <a:p>
            <a:endParaRPr lang="en-US" altLang="zh-TW" dirty="0"/>
          </a:p>
          <a:p>
            <a:pPr marL="285750" indent="-285750">
              <a:buFont typeface="Wingdings" panose="05000000000000000000" pitchFamily="2" charset="2"/>
              <a:buChar char="l"/>
            </a:pPr>
            <a:r>
              <a:rPr lang="en-US" altLang="zh-TW" dirty="0"/>
              <a:t>red line in the picture : add PMOS transistor</a:t>
            </a:r>
          </a:p>
        </p:txBody>
      </p:sp>
    </p:spTree>
    <p:extLst>
      <p:ext uri="{BB962C8B-B14F-4D97-AF65-F5344CB8AC3E}">
        <p14:creationId xmlns:p14="http://schemas.microsoft.com/office/powerpoint/2010/main" val="1171587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DFE2FBC-1ECE-454F-A03C-977E84CDC4F6}"/>
              </a:ext>
            </a:extLst>
          </p:cNvPr>
          <p:cNvSpPr txBox="1"/>
          <p:nvPr/>
        </p:nvSpPr>
        <p:spPr>
          <a:xfrm>
            <a:off x="919839" y="1496782"/>
            <a:ext cx="10619018" cy="646331"/>
          </a:xfrm>
          <a:prstGeom prst="rect">
            <a:avLst/>
          </a:prstGeom>
          <a:noFill/>
        </p:spPr>
        <p:txBody>
          <a:bodyPr wrap="square" rtlCol="0">
            <a:spAutoFit/>
          </a:bodyPr>
          <a:lstStyle/>
          <a:p>
            <a:pPr marL="342900" indent="-342900">
              <a:buFont typeface="Wingdings" panose="05000000000000000000" pitchFamily="2" charset="2"/>
              <a:buChar char="l"/>
            </a:pPr>
            <a:endParaRPr lang="en-US" altLang="zh-TW" dirty="0"/>
          </a:p>
          <a:p>
            <a:pPr marL="342900" indent="-342900">
              <a:buFont typeface="Wingdings" panose="05000000000000000000" pitchFamily="2" charset="2"/>
              <a:buChar char="l"/>
            </a:pPr>
            <a:endParaRPr lang="en-US" altLang="zh-TW" dirty="0"/>
          </a:p>
        </p:txBody>
      </p:sp>
      <p:sp>
        <p:nvSpPr>
          <p:cNvPr id="6" name="標題 1">
            <a:extLst>
              <a:ext uri="{FF2B5EF4-FFF2-40B4-BE49-F238E27FC236}">
                <a16:creationId xmlns:a16="http://schemas.microsoft.com/office/drawing/2014/main" id="{C5EBDFF7-A98F-465C-A38C-A38E74498C70}"/>
              </a:ext>
            </a:extLst>
          </p:cNvPr>
          <p:cNvSpPr txBox="1">
            <a:spLocks/>
          </p:cNvSpPr>
          <p:nvPr/>
        </p:nvSpPr>
        <p:spPr>
          <a:xfrm>
            <a:off x="3380229" y="434849"/>
            <a:ext cx="5698237" cy="540511"/>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nSpc>
                <a:spcPct val="100000"/>
              </a:lnSpc>
            </a:pPr>
            <a:r>
              <a:rPr lang="en-US" altLang="zh-TW" sz="2800" b="1" dirty="0"/>
              <a:t>Hardware Support : Periphery Circuit</a:t>
            </a:r>
          </a:p>
        </p:txBody>
      </p:sp>
      <p:pic>
        <p:nvPicPr>
          <p:cNvPr id="7" name="圖片 6">
            <a:extLst>
              <a:ext uri="{FF2B5EF4-FFF2-40B4-BE49-F238E27FC236}">
                <a16:creationId xmlns:a16="http://schemas.microsoft.com/office/drawing/2014/main" id="{8E35E220-B6FD-4F78-B1F2-00CE4262162F}"/>
              </a:ext>
            </a:extLst>
          </p:cNvPr>
          <p:cNvPicPr>
            <a:picLocks noChangeAspect="1"/>
          </p:cNvPicPr>
          <p:nvPr/>
        </p:nvPicPr>
        <p:blipFill>
          <a:blip r:embed="rId3"/>
          <a:stretch>
            <a:fillRect/>
          </a:stretch>
        </p:blipFill>
        <p:spPr>
          <a:xfrm>
            <a:off x="8617267" y="1778108"/>
            <a:ext cx="3574733" cy="4415536"/>
          </a:xfrm>
          <a:prstGeom prst="rect">
            <a:avLst/>
          </a:prstGeom>
        </p:spPr>
      </p:pic>
      <p:sp>
        <p:nvSpPr>
          <p:cNvPr id="8" name="文字方塊 7">
            <a:extLst>
              <a:ext uri="{FF2B5EF4-FFF2-40B4-BE49-F238E27FC236}">
                <a16:creationId xmlns:a16="http://schemas.microsoft.com/office/drawing/2014/main" id="{CAA6FE68-56AC-42D6-986E-BB2B77569AF5}"/>
              </a:ext>
            </a:extLst>
          </p:cNvPr>
          <p:cNvSpPr txBox="1"/>
          <p:nvPr/>
        </p:nvSpPr>
        <p:spPr>
          <a:xfrm>
            <a:off x="1178426" y="2757940"/>
            <a:ext cx="7191141" cy="2031325"/>
          </a:xfrm>
          <a:prstGeom prst="rect">
            <a:avLst/>
          </a:prstGeom>
          <a:noFill/>
        </p:spPr>
        <p:txBody>
          <a:bodyPr wrap="square" rtlCol="0">
            <a:spAutoFit/>
          </a:bodyPr>
          <a:lstStyle/>
          <a:p>
            <a:pPr marL="285750" indent="-285750">
              <a:buFont typeface="Wingdings" panose="05000000000000000000" pitchFamily="2" charset="2"/>
              <a:buChar char="l"/>
            </a:pPr>
            <a:r>
              <a:rPr lang="en-US" altLang="zh-TW" dirty="0"/>
              <a:t>Included : 	1. word line(WL) writer[with row and column access]. 				2. WL decoders [weight write and per-charge circuit].</a:t>
            </a:r>
          </a:p>
          <a:p>
            <a:pPr lvl="1"/>
            <a:r>
              <a:rPr lang="en-US" altLang="zh-TW" dirty="0"/>
              <a:t>		3. flash-ADC [to quantize the partial sum].</a:t>
            </a:r>
          </a:p>
          <a:p>
            <a:r>
              <a:rPr lang="en-US" altLang="zh-TW" dirty="0"/>
              <a:t>			4. Shift and Adder [accumulates digitalized partial sum ].</a:t>
            </a:r>
          </a:p>
          <a:p>
            <a:r>
              <a:rPr lang="en-US" altLang="zh-TW" dirty="0"/>
              <a:t>			5. 6T-SRAM Row is use for weight update. </a:t>
            </a:r>
          </a:p>
          <a:p>
            <a:endParaRPr lang="en-US" altLang="zh-TW" dirty="0"/>
          </a:p>
          <a:p>
            <a:pPr marL="285750" indent="-285750">
              <a:buFont typeface="Wingdings" panose="05000000000000000000" pitchFamily="2" charset="2"/>
              <a:buChar char="l"/>
            </a:pPr>
            <a:r>
              <a:rPr lang="en-US" altLang="zh-TW" dirty="0"/>
              <a:t>flash-ADC, Shift, and adder support di-directional access.</a:t>
            </a:r>
          </a:p>
        </p:txBody>
      </p:sp>
    </p:spTree>
    <p:extLst>
      <p:ext uri="{BB962C8B-B14F-4D97-AF65-F5344CB8AC3E}">
        <p14:creationId xmlns:p14="http://schemas.microsoft.com/office/powerpoint/2010/main" val="3958878964"/>
      </p:ext>
    </p:extLst>
  </p:cSld>
  <p:clrMapOvr>
    <a:masterClrMapping/>
  </p:clrMapOvr>
</p:sld>
</file>

<file path=ppt/theme/theme1.xml><?xml version="1.0" encoding="utf-8"?>
<a:theme xmlns:a="http://schemas.openxmlformats.org/drawingml/2006/main" name="裁剪">
  <a:themeElements>
    <a:clrScheme name="裁剪">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裁剪">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裁剪">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TM10001105[[fn=裁剪]]</Template>
  <TotalTime>3620</TotalTime>
  <Words>4479</Words>
  <Application>Microsoft Office PowerPoint</Application>
  <PresentationFormat>寬螢幕</PresentationFormat>
  <Paragraphs>386</Paragraphs>
  <Slides>21</Slides>
  <Notes>19</Notes>
  <HiddenSlides>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21</vt:i4>
      </vt:variant>
    </vt:vector>
  </HeadingPairs>
  <TitlesOfParts>
    <vt:vector size="33" baseType="lpstr">
      <vt:lpstr>微軟正黑體</vt:lpstr>
      <vt:lpstr>新細明體</vt:lpstr>
      <vt:lpstr>Arial</vt:lpstr>
      <vt:lpstr>Calibri</vt:lpstr>
      <vt:lpstr>Cambria Math</vt:lpstr>
      <vt:lpstr>Franklin Gothic Book</vt:lpstr>
      <vt:lpstr>Libre Franklin</vt:lpstr>
      <vt:lpstr>Libre Franklin Thin</vt:lpstr>
      <vt:lpstr>Posterama</vt:lpstr>
      <vt:lpstr>Times New Roman</vt:lpstr>
      <vt:lpstr>Wingdings</vt:lpstr>
      <vt:lpstr>裁剪</vt:lpstr>
      <vt:lpstr>CIMAT:  A Compute-In-Memory Architecture  For On-chip Training  Based on Transpose SRAM Arrays</vt:lpstr>
      <vt:lpstr>PowerPoint 簡報</vt:lpstr>
      <vt:lpstr>Reported By  109598061 廖昱翔</vt:lpstr>
      <vt:lpstr>Introduction</vt:lpstr>
      <vt:lpstr>Background : DNN Training</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7T SRAM Bit-Cell-Based Pipeline Design</vt:lpstr>
      <vt:lpstr>8T SRAM Bit-Cell-Based Pipeline Design</vt:lpstr>
      <vt:lpstr>Experiments Setup</vt:lpstr>
      <vt:lpstr>Baseline</vt:lpstr>
      <vt:lpstr>Circuit-Level Parameter</vt:lpstr>
      <vt:lpstr>Benchmark Evaluation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CIMAT:  A Compute-In-Memory Architecture  For On-chip Training  Based on Transpose SRAM Arrays</dc:title>
  <dc:creator>CSS_Jerry</dc:creator>
  <cp:lastModifiedBy>CSS_Jerry</cp:lastModifiedBy>
  <cp:revision>89</cp:revision>
  <dcterms:created xsi:type="dcterms:W3CDTF">2020-12-31T02:34:58Z</dcterms:created>
  <dcterms:modified xsi:type="dcterms:W3CDTF">2021-01-14T12:42:54Z</dcterms:modified>
</cp:coreProperties>
</file>